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5" r:id="rId2"/>
  </p:sldMasterIdLst>
  <p:notesMasterIdLst>
    <p:notesMasterId r:id="rId111"/>
  </p:notesMasterIdLst>
  <p:sldIdLst>
    <p:sldId id="315" r:id="rId3"/>
    <p:sldId id="389" r:id="rId4"/>
    <p:sldId id="452" r:id="rId5"/>
    <p:sldId id="318" r:id="rId6"/>
    <p:sldId id="453" r:id="rId7"/>
    <p:sldId id="454" r:id="rId8"/>
    <p:sldId id="455" r:id="rId9"/>
    <p:sldId id="456" r:id="rId10"/>
    <p:sldId id="457" r:id="rId11"/>
    <p:sldId id="458" r:id="rId12"/>
    <p:sldId id="459" r:id="rId13"/>
    <p:sldId id="559" r:id="rId14"/>
    <p:sldId id="460" r:id="rId15"/>
    <p:sldId id="461" r:id="rId16"/>
    <p:sldId id="463" r:id="rId17"/>
    <p:sldId id="462" r:id="rId18"/>
    <p:sldId id="464" r:id="rId19"/>
    <p:sldId id="465" r:id="rId20"/>
    <p:sldId id="466" r:id="rId21"/>
    <p:sldId id="544" r:id="rId22"/>
    <p:sldId id="545" r:id="rId23"/>
    <p:sldId id="546" r:id="rId24"/>
    <p:sldId id="547" r:id="rId25"/>
    <p:sldId id="486" r:id="rId26"/>
    <p:sldId id="467" r:id="rId27"/>
    <p:sldId id="468" r:id="rId28"/>
    <p:sldId id="469" r:id="rId29"/>
    <p:sldId id="471" r:id="rId30"/>
    <p:sldId id="470" r:id="rId31"/>
    <p:sldId id="474" r:id="rId32"/>
    <p:sldId id="472" r:id="rId33"/>
    <p:sldId id="475" r:id="rId34"/>
    <p:sldId id="473" r:id="rId35"/>
    <p:sldId id="476" r:id="rId36"/>
    <p:sldId id="477" r:id="rId37"/>
    <p:sldId id="478" r:id="rId38"/>
    <p:sldId id="488" r:id="rId39"/>
    <p:sldId id="481" r:id="rId40"/>
    <p:sldId id="489" r:id="rId41"/>
    <p:sldId id="479" r:id="rId42"/>
    <p:sldId id="490" r:id="rId43"/>
    <p:sldId id="480" r:id="rId44"/>
    <p:sldId id="482" r:id="rId45"/>
    <p:sldId id="567" r:id="rId46"/>
    <p:sldId id="568" r:id="rId47"/>
    <p:sldId id="484" r:id="rId48"/>
    <p:sldId id="483" r:id="rId49"/>
    <p:sldId id="542" r:id="rId50"/>
    <p:sldId id="543" r:id="rId51"/>
    <p:sldId id="550" r:id="rId52"/>
    <p:sldId id="551" r:id="rId53"/>
    <p:sldId id="552" r:id="rId54"/>
    <p:sldId id="553" r:id="rId55"/>
    <p:sldId id="487" r:id="rId56"/>
    <p:sldId id="485" r:id="rId57"/>
    <p:sldId id="491" r:id="rId58"/>
    <p:sldId id="492" r:id="rId59"/>
    <p:sldId id="493" r:id="rId60"/>
    <p:sldId id="494" r:id="rId61"/>
    <p:sldId id="495" r:id="rId62"/>
    <p:sldId id="496" r:id="rId63"/>
    <p:sldId id="497" r:id="rId64"/>
    <p:sldId id="498" r:id="rId65"/>
    <p:sldId id="499" r:id="rId66"/>
    <p:sldId id="500" r:id="rId67"/>
    <p:sldId id="502" r:id="rId68"/>
    <p:sldId id="501" r:id="rId69"/>
    <p:sldId id="560" r:id="rId70"/>
    <p:sldId id="503" r:id="rId71"/>
    <p:sldId id="504" r:id="rId72"/>
    <p:sldId id="505" r:id="rId73"/>
    <p:sldId id="506" r:id="rId74"/>
    <p:sldId id="507" r:id="rId75"/>
    <p:sldId id="509" r:id="rId76"/>
    <p:sldId id="510" r:id="rId77"/>
    <p:sldId id="511" r:id="rId78"/>
    <p:sldId id="512" r:id="rId79"/>
    <p:sldId id="554" r:id="rId80"/>
    <p:sldId id="558" r:id="rId81"/>
    <p:sldId id="555" r:id="rId82"/>
    <p:sldId id="556" r:id="rId83"/>
    <p:sldId id="557" r:id="rId84"/>
    <p:sldId id="514" r:id="rId85"/>
    <p:sldId id="513" r:id="rId86"/>
    <p:sldId id="515" r:id="rId87"/>
    <p:sldId id="516" r:id="rId88"/>
    <p:sldId id="517" r:id="rId89"/>
    <p:sldId id="518" r:id="rId90"/>
    <p:sldId id="522" r:id="rId91"/>
    <p:sldId id="523" r:id="rId92"/>
    <p:sldId id="519" r:id="rId93"/>
    <p:sldId id="520" r:id="rId94"/>
    <p:sldId id="521" r:id="rId95"/>
    <p:sldId id="524" r:id="rId96"/>
    <p:sldId id="525" r:id="rId97"/>
    <p:sldId id="526" r:id="rId98"/>
    <p:sldId id="527" r:id="rId99"/>
    <p:sldId id="528" r:id="rId100"/>
    <p:sldId id="529" r:id="rId101"/>
    <p:sldId id="530" r:id="rId102"/>
    <p:sldId id="531" r:id="rId103"/>
    <p:sldId id="532" r:id="rId104"/>
    <p:sldId id="533" r:id="rId105"/>
    <p:sldId id="534" r:id="rId106"/>
    <p:sldId id="535" r:id="rId107"/>
    <p:sldId id="537" r:id="rId108"/>
    <p:sldId id="540" r:id="rId109"/>
    <p:sldId id="541" r:id="rId1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687548C-FFDD-45E6-8693-66D41183AFDE}">
          <p14:sldIdLst>
            <p14:sldId id="315"/>
            <p14:sldId id="389"/>
          </p14:sldIdLst>
        </p14:section>
        <p14:section name="基本概念" id="{BABE3536-49D0-4CEE-8815-F2192F76B268}">
          <p14:sldIdLst>
            <p14:sldId id="452"/>
            <p14:sldId id="318"/>
            <p14:sldId id="453"/>
            <p14:sldId id="454"/>
            <p14:sldId id="455"/>
            <p14:sldId id="456"/>
            <p14:sldId id="457"/>
            <p14:sldId id="458"/>
            <p14:sldId id="459"/>
            <p14:sldId id="559"/>
          </p14:sldIdLst>
        </p14:section>
        <p14:section name="线性可分" id="{7F05D741-2548-4159-BE48-CF53524361C0}">
          <p14:sldIdLst>
            <p14:sldId id="460"/>
            <p14:sldId id="461"/>
            <p14:sldId id="463"/>
            <p14:sldId id="462"/>
            <p14:sldId id="464"/>
            <p14:sldId id="465"/>
            <p14:sldId id="466"/>
            <p14:sldId id="544"/>
            <p14:sldId id="545"/>
            <p14:sldId id="546"/>
            <p14:sldId id="547"/>
          </p14:sldIdLst>
        </p14:section>
        <p14:section name="软间隔" id="{80BF29A6-87AC-416B-9768-E40B51E26EAF}">
          <p14:sldIdLst>
            <p14:sldId id="486"/>
            <p14:sldId id="467"/>
            <p14:sldId id="468"/>
            <p14:sldId id="469"/>
            <p14:sldId id="471"/>
            <p14:sldId id="470"/>
            <p14:sldId id="474"/>
            <p14:sldId id="472"/>
            <p14:sldId id="475"/>
            <p14:sldId id="473"/>
            <p14:sldId id="476"/>
            <p14:sldId id="477"/>
            <p14:sldId id="478"/>
            <p14:sldId id="488"/>
            <p14:sldId id="481"/>
            <p14:sldId id="489"/>
            <p14:sldId id="479"/>
            <p14:sldId id="490"/>
            <p14:sldId id="480"/>
            <p14:sldId id="482"/>
            <p14:sldId id="567"/>
            <p14:sldId id="568"/>
            <p14:sldId id="484"/>
            <p14:sldId id="483"/>
            <p14:sldId id="542"/>
            <p14:sldId id="543"/>
            <p14:sldId id="550"/>
            <p14:sldId id="551"/>
            <p14:sldId id="552"/>
            <p14:sldId id="553"/>
          </p14:sldIdLst>
        </p14:section>
        <p14:section name="非线性" id="{758F7A0E-8371-4BCA-8788-98ED72C11DDA}">
          <p14:sldIdLst>
            <p14:sldId id="487"/>
            <p14:sldId id="485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2"/>
            <p14:sldId id="501"/>
            <p14:sldId id="560"/>
            <p14:sldId id="503"/>
            <p14:sldId id="504"/>
            <p14:sldId id="505"/>
            <p14:sldId id="506"/>
            <p14:sldId id="507"/>
            <p14:sldId id="509"/>
            <p14:sldId id="510"/>
            <p14:sldId id="511"/>
            <p14:sldId id="512"/>
            <p14:sldId id="554"/>
            <p14:sldId id="558"/>
            <p14:sldId id="555"/>
            <p14:sldId id="556"/>
            <p14:sldId id="557"/>
          </p14:sldIdLst>
        </p14:section>
        <p14:section name="SMO" id="{93568F1B-3A90-40C9-B917-C5848FE83ACF}">
          <p14:sldIdLst>
            <p14:sldId id="514"/>
            <p14:sldId id="513"/>
            <p14:sldId id="515"/>
            <p14:sldId id="516"/>
            <p14:sldId id="517"/>
            <p14:sldId id="518"/>
            <p14:sldId id="522"/>
            <p14:sldId id="523"/>
            <p14:sldId id="519"/>
            <p14:sldId id="520"/>
            <p14:sldId id="521"/>
            <p14:sldId id="524"/>
            <p14:sldId id="525"/>
            <p14:sldId id="526"/>
          </p14:sldIdLst>
        </p14:section>
        <p14:section name="exercise" id="{E22A0699-FFA2-4855-B600-D09C4D4E60D8}">
          <p14:sldIdLst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7"/>
          </p14:sldIdLst>
        </p14:section>
        <p14:section name="总结" id="{7022B503-13FE-4EB0-B690-05984319F06D}">
          <p14:sldIdLst>
            <p14:sldId id="540"/>
            <p14:sldId id="5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77B4"/>
    <a:srgbClr val="1F497D"/>
    <a:srgbClr val="0070C0"/>
    <a:srgbClr val="4F81BD"/>
    <a:srgbClr val="C26D06"/>
    <a:srgbClr val="EDEACD"/>
    <a:srgbClr val="92D050"/>
    <a:srgbClr val="F0D9D8"/>
    <a:srgbClr val="B9CD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30" autoAdjust="0"/>
    <p:restoredTop sz="91424" autoAdjust="0"/>
  </p:normalViewPr>
  <p:slideViewPr>
    <p:cSldViewPr snapToGrid="0" showGuides="1">
      <p:cViewPr varScale="1">
        <p:scale>
          <a:sx n="62" d="100"/>
          <a:sy n="62" d="100"/>
        </p:scale>
        <p:origin x="1240" y="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36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presProps" Target="presProp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viewProps" Target="view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6BBA7-2751-4186-92D7-BAFE14A83317}" type="datetimeFigureOut">
              <a:rPr lang="zh-CN" altLang="en-US" smtClean="0"/>
              <a:pPr/>
              <a:t>2021/5/19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A12F08-2C51-4761-8379-7BF5B777E40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525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对数几率回归使用线性模型对样本的“对数几率（即样本为正例与负例的概率之比）”建模，使用极大似然估计，以最大化各个样本分类正确的概率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255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b="0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b="0" i="0">
                    <a:latin typeface="Cambria Math" panose="02040503050406030204" pitchFamily="18" charset="0"/>
                  </a:rPr>
                  <a:t>𝜉_𝑖^∗=0</a:t>
                </a:r>
                <a:r>
                  <a:rPr lang="zh-CN" altLang="en-US" b="0" i="0">
                    <a:latin typeface="Cambria Math" panose="02040503050406030204" pitchFamily="18" charset="0"/>
                  </a:rPr>
                  <a:t>的</a:t>
                </a:r>
                <a:r>
                  <a:rPr lang="zh-CN" altLang="en-US" b="0" dirty="0"/>
                  <a:t>原因：由于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𝛼_𝑖^∗=0</a:t>
                </a:r>
                <a:r>
                  <a:rPr lang="zh-CN" altLang="en-US" b="0" i="0">
                    <a:latin typeface="Cambria Math" panose="02040503050406030204" pitchFamily="18" charset="0"/>
                  </a:rPr>
                  <a:t>，</a:t>
                </a:r>
                <a:r>
                  <a:rPr lang="zh-CN" altLang="en-US" b="0" dirty="0"/>
                  <a:t>根据</a:t>
                </a:r>
                <a:r>
                  <a:rPr lang="zh-CN" altLang="en-US" sz="1200" dirty="0">
                    <a:cs typeface="Times New Roman" panose="02020603050405020304" pitchFamily="18" charset="0"/>
                  </a:rPr>
                  <a:t>一阶偏导最优性条件</a:t>
                </a:r>
                <a:r>
                  <a:rPr lang="en-US" altLang="zh-CN" b="0" i="0" dirty="0">
                    <a:latin typeface="Cambria Math" panose="02040503050406030204" pitchFamily="18" charset="0"/>
                  </a:rPr>
                  <a:t>𝐶=𝛼_𝑖^∗+𝜇_𝑖^∗</a:t>
                </a:r>
                <a:r>
                  <a:rPr lang="zh-CN" altLang="en-US" b="0" dirty="0"/>
                  <a:t>，且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𝐶&gt;0</a:t>
                </a:r>
                <a:r>
                  <a:rPr lang="zh-CN" altLang="en-US" b="0" dirty="0"/>
                  <a:t>，可知</a:t>
                </a:r>
                <a:r>
                  <a:rPr lang="en-US" altLang="zh-CN" b="0" i="0" dirty="0">
                    <a:latin typeface="Cambria Math" panose="02040503050406030204" pitchFamily="18" charset="0"/>
                  </a:rPr>
                  <a:t>𝜇_𝑖^∗≠0</a:t>
                </a:r>
                <a:r>
                  <a:rPr lang="zh-CN" altLang="en-US" b="0" dirty="0"/>
                  <a:t>。再根据互补松弛条件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𝜇_𝑖^∗ 𝜉_𝑖^∗=0</a:t>
                </a:r>
                <a:r>
                  <a:rPr lang="zh-CN" altLang="en-US" b="0" dirty="0"/>
                  <a:t>，可知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𝜉_𝑖^∗=0</a:t>
                </a:r>
                <a:r>
                  <a:rPr lang="zh-CN" altLang="en-US" b="0" dirty="0"/>
                  <a:t>。</a:t>
                </a:r>
                <a:endParaRPr lang="en-US" altLang="zh-CN" b="0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850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624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3873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若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0&lt;𝛼_𝑖^∗&lt;𝐶</a:t>
                </a:r>
                <a:r>
                  <a:rPr lang="zh-CN" altLang="en-US" dirty="0"/>
                  <a:t>，根据</a:t>
                </a:r>
                <a:r>
                  <a:rPr lang="zh-CN" altLang="en-US" sz="1200" dirty="0">
                    <a:cs typeface="Times New Roman" panose="02020603050405020304" pitchFamily="18" charset="0"/>
                  </a:rPr>
                  <a:t>一阶偏导最优性条件</a:t>
                </a:r>
                <a:r>
                  <a:rPr lang="en-US" altLang="zh-CN" b="0" i="0" dirty="0">
                    <a:latin typeface="Cambria Math" panose="02040503050406030204" pitchFamily="18" charset="0"/>
                  </a:rPr>
                  <a:t>𝐶=𝛼_𝑖^∗+𝜇_𝑖^∗</a:t>
                </a:r>
                <a:r>
                  <a:rPr lang="zh-CN" altLang="en-US" b="0" dirty="0"/>
                  <a:t>，且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𝐶&gt;0</a:t>
                </a:r>
                <a:r>
                  <a:rPr lang="zh-CN" altLang="en-US" b="0" dirty="0"/>
                  <a:t>，可知</a:t>
                </a:r>
                <a:r>
                  <a:rPr lang="en-US" altLang="zh-CN" b="0" i="0" dirty="0">
                    <a:latin typeface="Cambria Math" panose="02040503050406030204" pitchFamily="18" charset="0"/>
                  </a:rPr>
                  <a:t>〖0&lt;𝜇〗_𝑖^∗&lt;𝐶</a:t>
                </a:r>
                <a:r>
                  <a:rPr lang="zh-CN" altLang="en-US" b="0" dirty="0"/>
                  <a:t>。再根据互补松弛条件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𝜇_𝑖^∗ 𝜉_𝑖^∗=0</a:t>
                </a:r>
                <a:r>
                  <a:rPr lang="zh-CN" altLang="en-US" b="0" dirty="0"/>
                  <a:t>，可知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𝜉_𝑖^∗=0</a:t>
                </a:r>
                <a:r>
                  <a:rPr lang="zh-CN" altLang="en-US" b="0" dirty="0"/>
                  <a:t>。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06377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这里通过明确给定参数</a:t>
                </a:r>
                <a:r>
                  <a:rPr lang="en-US" altLang="zh-CN" dirty="0"/>
                  <a:t>C=1</a:t>
                </a:r>
                <a:r>
                  <a:rPr lang="zh-CN" altLang="en-US" dirty="0"/>
                  <a:t>，使</a:t>
                </a:r>
                <a:r>
                  <a:rPr lang="en-US" altLang="zh-CN" dirty="0" err="1"/>
                  <a:t>sklearn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SVC</a:t>
                </a:r>
                <a:r>
                  <a:rPr lang="zh-CN" altLang="en-US" dirty="0"/>
                  <a:t>类成为了一个软间隔线性支持向量机；</a:t>
                </a:r>
                <a:endParaRPr lang="en-US" altLang="zh-CN" dirty="0"/>
              </a:p>
              <a:p>
                <a:r>
                  <a:rPr lang="zh-CN" altLang="en-US" dirty="0"/>
                  <a:t>对比</a:t>
                </a:r>
                <a:r>
                  <a:rPr lang="en-US" altLang="zh-CN" dirty="0"/>
                  <a:t>21</a:t>
                </a:r>
                <a:r>
                  <a:rPr lang="zh-CN" altLang="en-US" dirty="0"/>
                  <a:t>页的硬间隔支持向量机，由于</a:t>
                </a:r>
                <a:r>
                  <a:rPr lang="en-US" altLang="zh-CN" dirty="0" err="1"/>
                  <a:t>sklearn</a:t>
                </a:r>
                <a:r>
                  <a:rPr lang="zh-CN" altLang="en-US" dirty="0"/>
                  <a:t>中没有现成的硬间隔支持向量机类，所以需要通过指定参数</a:t>
                </a:r>
                <a:r>
                  <a:rPr lang="en-US" altLang="zh-CN" dirty="0"/>
                  <a:t>C=np.inf</a:t>
                </a:r>
                <a:r>
                  <a:rPr lang="zh-CN" altLang="en-US" dirty="0"/>
                  <a:t>，即</a:t>
                </a:r>
                <a:r>
                  <a:rPr lang="en-US" altLang="zh-CN" dirty="0"/>
                  <a:t>C=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zh-CN" altLang="en-US" dirty="0"/>
                  <a:t>，来实现硬间隔。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这里通过明确给定参数</a:t>
                </a:r>
                <a:r>
                  <a:rPr lang="en-US" altLang="zh-CN" dirty="0"/>
                  <a:t>C=1</a:t>
                </a:r>
                <a:r>
                  <a:rPr lang="zh-CN" altLang="en-US" dirty="0"/>
                  <a:t>，使</a:t>
                </a:r>
                <a:r>
                  <a:rPr lang="en-US" altLang="zh-CN" dirty="0" err="1"/>
                  <a:t>sklearn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SVC</a:t>
                </a:r>
                <a:r>
                  <a:rPr lang="zh-CN" altLang="en-US" dirty="0"/>
                  <a:t>类成为了一个软间隔线性支持向量机；</a:t>
                </a:r>
                <a:endParaRPr lang="en-US" altLang="zh-CN" dirty="0"/>
              </a:p>
              <a:p>
                <a:r>
                  <a:rPr lang="zh-CN" altLang="en-US" dirty="0"/>
                  <a:t>对比</a:t>
                </a:r>
                <a:r>
                  <a:rPr lang="en-US" altLang="zh-CN" dirty="0"/>
                  <a:t>21</a:t>
                </a:r>
                <a:r>
                  <a:rPr lang="zh-CN" altLang="en-US" dirty="0"/>
                  <a:t>页的硬间隔支持向量机，由于</a:t>
                </a:r>
                <a:r>
                  <a:rPr lang="en-US" altLang="zh-CN" dirty="0" err="1"/>
                  <a:t>sklearn</a:t>
                </a:r>
                <a:r>
                  <a:rPr lang="zh-CN" altLang="en-US" dirty="0"/>
                  <a:t>中没有现成的硬间隔支持向量机类，所以需要通过指定参数</a:t>
                </a:r>
                <a:r>
                  <a:rPr lang="en-US" altLang="zh-CN" dirty="0"/>
                  <a:t>C=np.inf</a:t>
                </a:r>
                <a:r>
                  <a:rPr lang="zh-CN" altLang="en-US" dirty="0"/>
                  <a:t>，即</a:t>
                </a:r>
                <a:r>
                  <a:rPr lang="en-US" altLang="zh-CN" dirty="0"/>
                  <a:t>C=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+∞</a:t>
                </a:r>
                <a:r>
                  <a:rPr lang="zh-CN" altLang="en-US" dirty="0"/>
                  <a:t>，来实现硬间隔。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2400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利用某些非线性变换，使样本变得线性可分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pPr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54808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没有必要，只需要知道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𝜙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即可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没有必要，只需要知道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𝜙(𝑥_𝑖 )^⊤ 𝜙(𝑥_𝑗 )</a:t>
                </a:r>
                <a:r>
                  <a:rPr lang="zh-CN" altLang="en-US" dirty="0"/>
                  <a:t> 即可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pPr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5975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这里的表达式比较难写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pPr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1468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答案见下一页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pPr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252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是否可以找一条“分界线”，把不同类别的样本划分开来？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9056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中间的实线是相对最优的分隔超平面，因为它尽可能地远离不同类别样本，且对不同类别没有明显的偏好（即更靠近某一类样本）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1005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这页先讲下为什么是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=1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，因为如果不是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=1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，是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=7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=-5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，则可以通过调整支线的位置、以及等比例除以系数，而变成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需要注意，虽然支持向量机最初是针对分类问题提出的，但它也可以被拓展，用于解决回归问题，我们这门课只介绍它在分类问题中的应用。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2784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只有一个变量，</a:t>
            </a:r>
            <a:r>
              <a:rPr lang="en-US" altLang="zh-CN" dirty="0"/>
              <a:t>alpha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3103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这样分隔很容易受到数据噪声的影响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316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在黑板上讲一下，如果目标方成立有</a:t>
            </a:r>
            <a:r>
              <a:rPr lang="en-US" altLang="zh-CN" dirty="0"/>
              <a:t>max</a:t>
            </a:r>
            <a:r>
              <a:rPr lang="zh-CN" altLang="en-US" dirty="0"/>
              <a:t>函数改怎么办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26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答案见接下来</a:t>
            </a:r>
            <a:r>
              <a:rPr lang="en-US" altLang="zh-CN" dirty="0"/>
              <a:t>4</a:t>
            </a:r>
            <a:r>
              <a:rPr lang="zh-CN" altLang="en-US" dirty="0"/>
              <a:t>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339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答案见下一页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A12F08-2C51-4761-8379-7BF5B777E402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7768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5D6D641-91D2-4812-8C0F-927D5CADD3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2560" y="19050"/>
            <a:ext cx="2895600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F93C1C7-6316-47B2-BDE0-7ED4EC0575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000" b="1">
                <a:solidFill>
                  <a:srgbClr val="FFFFFF"/>
                </a:solidFill>
              </a:defRPr>
            </a:lvl1pPr>
          </a:lstStyle>
          <a:p>
            <a:pPr algn="r">
              <a:defRPr/>
            </a:pPr>
            <a:r>
              <a:rPr lang="zh-CN" altLang="en-US" dirty="0"/>
              <a:t>交通大数据 </a:t>
            </a:r>
            <a:r>
              <a:rPr lang="en-US" altLang="zh-CN" dirty="0"/>
              <a:t>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F15C0EA-2A71-4D49-978B-60AA0C1D2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6250" y="19050"/>
            <a:ext cx="387750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F8962F3-5C89-4ACE-9D39-2CB78D9751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863" y="6150864"/>
            <a:ext cx="632774" cy="62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39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F3C754-25BE-4F5C-AB68-D771A03BCC90}" type="datetime1">
              <a:rPr lang="en-US" altLang="zh-CN" smtClean="0"/>
              <a:t>5/19/2021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Modelling Transportation Systems · Southeast University · Zhiyuan Liu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15748A-C05D-4102-BCCF-66D346F7008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8595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533400"/>
            <a:ext cx="2057400" cy="5943600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52930" cy="5943600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2560" y="19050"/>
            <a:ext cx="929393" cy="328613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43D20E-ACC7-4DDD-AC28-33869E6ABE9A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>
              <a:defRPr/>
            </a:pPr>
            <a:r>
              <a:rPr lang="en-US" altLang="zh-CN" dirty="0"/>
              <a:t>Modelling Transportation Systems · Southeast University · </a:t>
            </a:r>
            <a:r>
              <a:rPr lang="en-US" altLang="zh-CN" dirty="0" err="1"/>
              <a:t>Zhiyuan</a:t>
            </a:r>
            <a:r>
              <a:rPr lang="en-US" altLang="zh-CN" dirty="0"/>
              <a:t> Liu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0738" y="19050"/>
            <a:ext cx="416560" cy="328613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D8EEBC-8FFF-48D5-BA20-8C9570EB2408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2102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13643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-1" y="5419840"/>
            <a:ext cx="9144001" cy="14512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63485"/>
            <a:ext cx="7772400" cy="1746477"/>
          </a:xfrm>
        </p:spPr>
        <p:txBody>
          <a:bodyPr anchor="ctr" anchorCtr="0">
            <a:normAutofit/>
          </a:bodyPr>
          <a:lstStyle>
            <a:lvl1pPr algn="ctr">
              <a:defRPr sz="4800" b="1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892730"/>
            <a:ext cx="6858000" cy="136506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单击以编辑母版副标题样式</a:t>
            </a:r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8A895B61-0C37-499C-A3DC-D5C02891533D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8" name="任意多边形 7"/>
          <p:cNvSpPr/>
          <p:nvPr userDrawn="1"/>
        </p:nvSpPr>
        <p:spPr>
          <a:xfrm>
            <a:off x="1190625" y="5943600"/>
            <a:ext cx="3124200" cy="542925"/>
          </a:xfrm>
          <a:custGeom>
            <a:avLst/>
            <a:gdLst>
              <a:gd name="connsiteX0" fmla="*/ 0 w 3124200"/>
              <a:gd name="connsiteY0" fmla="*/ 47625 h 542925"/>
              <a:gd name="connsiteX1" fmla="*/ 0 w 3124200"/>
              <a:gd name="connsiteY1" fmla="*/ 47625 h 542925"/>
              <a:gd name="connsiteX2" fmla="*/ 42863 w 3124200"/>
              <a:gd name="connsiteY2" fmla="*/ 42863 h 542925"/>
              <a:gd name="connsiteX3" fmla="*/ 57150 w 3124200"/>
              <a:gd name="connsiteY3" fmla="*/ 38100 h 542925"/>
              <a:gd name="connsiteX4" fmla="*/ 114300 w 3124200"/>
              <a:gd name="connsiteY4" fmla="*/ 33338 h 542925"/>
              <a:gd name="connsiteX5" fmla="*/ 219075 w 3124200"/>
              <a:gd name="connsiteY5" fmla="*/ 23813 h 542925"/>
              <a:gd name="connsiteX6" fmla="*/ 366713 w 3124200"/>
              <a:gd name="connsiteY6" fmla="*/ 28575 h 542925"/>
              <a:gd name="connsiteX7" fmla="*/ 404813 w 3124200"/>
              <a:gd name="connsiteY7" fmla="*/ 33338 h 542925"/>
              <a:gd name="connsiteX8" fmla="*/ 438150 w 3124200"/>
              <a:gd name="connsiteY8" fmla="*/ 71438 h 542925"/>
              <a:gd name="connsiteX9" fmla="*/ 552450 w 3124200"/>
              <a:gd name="connsiteY9" fmla="*/ 76200 h 542925"/>
              <a:gd name="connsiteX10" fmla="*/ 623888 w 3124200"/>
              <a:gd name="connsiteY10" fmla="*/ 76200 h 542925"/>
              <a:gd name="connsiteX11" fmla="*/ 661988 w 3124200"/>
              <a:gd name="connsiteY11" fmla="*/ 85725 h 542925"/>
              <a:gd name="connsiteX12" fmla="*/ 728663 w 3124200"/>
              <a:gd name="connsiteY12" fmla="*/ 57150 h 542925"/>
              <a:gd name="connsiteX13" fmla="*/ 819150 w 3124200"/>
              <a:gd name="connsiteY13" fmla="*/ 76200 h 542925"/>
              <a:gd name="connsiteX14" fmla="*/ 819150 w 3124200"/>
              <a:gd name="connsiteY14" fmla="*/ 19050 h 542925"/>
              <a:gd name="connsiteX15" fmla="*/ 904875 w 3124200"/>
              <a:gd name="connsiteY15" fmla="*/ 33338 h 542925"/>
              <a:gd name="connsiteX16" fmla="*/ 904875 w 3124200"/>
              <a:gd name="connsiteY16" fmla="*/ 138113 h 542925"/>
              <a:gd name="connsiteX17" fmla="*/ 962025 w 3124200"/>
              <a:gd name="connsiteY17" fmla="*/ 157163 h 542925"/>
              <a:gd name="connsiteX18" fmla="*/ 952500 w 3124200"/>
              <a:gd name="connsiteY18" fmla="*/ 52388 h 542925"/>
              <a:gd name="connsiteX19" fmla="*/ 1190625 w 3124200"/>
              <a:gd name="connsiteY19" fmla="*/ 0 h 542925"/>
              <a:gd name="connsiteX20" fmla="*/ 3052763 w 3124200"/>
              <a:gd name="connsiteY20" fmla="*/ 28575 h 542925"/>
              <a:gd name="connsiteX21" fmla="*/ 3124200 w 3124200"/>
              <a:gd name="connsiteY21" fmla="*/ 542925 h 542925"/>
              <a:gd name="connsiteX22" fmla="*/ 1543050 w 3124200"/>
              <a:gd name="connsiteY22" fmla="*/ 514350 h 542925"/>
              <a:gd name="connsiteX23" fmla="*/ 1485900 w 3124200"/>
              <a:gd name="connsiteY23" fmla="*/ 490538 h 542925"/>
              <a:gd name="connsiteX24" fmla="*/ 4763 w 3124200"/>
              <a:gd name="connsiteY24" fmla="*/ 485775 h 542925"/>
              <a:gd name="connsiteX25" fmla="*/ 0 w 3124200"/>
              <a:gd name="connsiteY25" fmla="*/ 47625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124200" h="542925">
                <a:moveTo>
                  <a:pt x="0" y="47625"/>
                </a:moveTo>
                <a:lnTo>
                  <a:pt x="0" y="47625"/>
                </a:lnTo>
                <a:cubicBezTo>
                  <a:pt x="14288" y="46038"/>
                  <a:pt x="28683" y="45226"/>
                  <a:pt x="42863" y="42863"/>
                </a:cubicBezTo>
                <a:cubicBezTo>
                  <a:pt x="47815" y="42038"/>
                  <a:pt x="52174" y="38763"/>
                  <a:pt x="57150" y="38100"/>
                </a:cubicBezTo>
                <a:cubicBezTo>
                  <a:pt x="76098" y="35574"/>
                  <a:pt x="95250" y="34925"/>
                  <a:pt x="114300" y="33338"/>
                </a:cubicBezTo>
                <a:cubicBezTo>
                  <a:pt x="166972" y="15781"/>
                  <a:pt x="132835" y="23813"/>
                  <a:pt x="219075" y="23813"/>
                </a:cubicBezTo>
                <a:lnTo>
                  <a:pt x="366713" y="28575"/>
                </a:lnTo>
                <a:lnTo>
                  <a:pt x="404813" y="33338"/>
                </a:lnTo>
                <a:lnTo>
                  <a:pt x="438150" y="71438"/>
                </a:lnTo>
                <a:lnTo>
                  <a:pt x="552450" y="76200"/>
                </a:lnTo>
                <a:lnTo>
                  <a:pt x="623888" y="76200"/>
                </a:lnTo>
                <a:lnTo>
                  <a:pt x="661988" y="85725"/>
                </a:lnTo>
                <a:lnTo>
                  <a:pt x="728663" y="57150"/>
                </a:lnTo>
                <a:lnTo>
                  <a:pt x="819150" y="76200"/>
                </a:lnTo>
                <a:lnTo>
                  <a:pt x="819150" y="19050"/>
                </a:lnTo>
                <a:lnTo>
                  <a:pt x="904875" y="33338"/>
                </a:lnTo>
                <a:lnTo>
                  <a:pt x="904875" y="138113"/>
                </a:lnTo>
                <a:lnTo>
                  <a:pt x="962025" y="157163"/>
                </a:lnTo>
                <a:lnTo>
                  <a:pt x="952500" y="52388"/>
                </a:lnTo>
                <a:lnTo>
                  <a:pt x="1190625" y="0"/>
                </a:lnTo>
                <a:lnTo>
                  <a:pt x="3052763" y="28575"/>
                </a:lnTo>
                <a:lnTo>
                  <a:pt x="3124200" y="542925"/>
                </a:lnTo>
                <a:lnTo>
                  <a:pt x="1543050" y="514350"/>
                </a:lnTo>
                <a:lnTo>
                  <a:pt x="1485900" y="490538"/>
                </a:lnTo>
                <a:lnTo>
                  <a:pt x="4763" y="485775"/>
                </a:lnTo>
                <a:cubicBezTo>
                  <a:pt x="3175" y="339725"/>
                  <a:pt x="1588" y="193675"/>
                  <a:pt x="0" y="47625"/>
                </a:cubicBezTo>
                <a:close/>
              </a:path>
            </a:pathLst>
          </a:custGeom>
          <a:solidFill>
            <a:srgbClr val="90A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1270634" y="5729990"/>
            <a:ext cx="1910716" cy="970144"/>
            <a:chOff x="1276984" y="5708651"/>
            <a:chExt cx="1910716" cy="970144"/>
          </a:xfrm>
        </p:grpSpPr>
        <p:pic>
          <p:nvPicPr>
            <p:cNvPr id="7" name="图片 6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04" r="49536" b="52354"/>
            <a:stretch/>
          </p:blipFill>
          <p:spPr>
            <a:xfrm>
              <a:off x="1276984" y="5708651"/>
              <a:ext cx="1910716" cy="4445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图片 11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315" r="49536"/>
            <a:stretch/>
          </p:blipFill>
          <p:spPr>
            <a:xfrm>
              <a:off x="1276984" y="6132669"/>
              <a:ext cx="1910716" cy="546126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12670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628650" y="971010"/>
            <a:ext cx="7770767" cy="714099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第*部分</a:t>
            </a:r>
            <a:endParaRPr lang="zh-CN" altLang="en-US" b="1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 userDrawn="1"/>
        </p:nvGraphicFramePr>
        <p:xfrm>
          <a:off x="628650" y="2175642"/>
          <a:ext cx="3489436" cy="3080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2359">
                  <a:extLst>
                    <a:ext uri="{9D8B030D-6E8A-4147-A177-3AD203B41FA5}">
                      <a16:colId xmlns:a16="http://schemas.microsoft.com/office/drawing/2014/main" val="1694031016"/>
                    </a:ext>
                  </a:extLst>
                </a:gridCol>
                <a:gridCol w="872359">
                  <a:extLst>
                    <a:ext uri="{9D8B030D-6E8A-4147-A177-3AD203B41FA5}">
                      <a16:colId xmlns:a16="http://schemas.microsoft.com/office/drawing/2014/main" val="3338875846"/>
                    </a:ext>
                  </a:extLst>
                </a:gridCol>
                <a:gridCol w="872359">
                  <a:extLst>
                    <a:ext uri="{9D8B030D-6E8A-4147-A177-3AD203B41FA5}">
                      <a16:colId xmlns:a16="http://schemas.microsoft.com/office/drawing/2014/main" val="2999608177"/>
                    </a:ext>
                  </a:extLst>
                </a:gridCol>
                <a:gridCol w="872359">
                  <a:extLst>
                    <a:ext uri="{9D8B030D-6E8A-4147-A177-3AD203B41FA5}">
                      <a16:colId xmlns:a16="http://schemas.microsoft.com/office/drawing/2014/main" val="3807202428"/>
                    </a:ext>
                  </a:extLst>
                </a:gridCol>
              </a:tblGrid>
              <a:tr h="77010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976493653"/>
                  </a:ext>
                </a:extLst>
              </a:tr>
              <a:tr h="77010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148878991"/>
                  </a:ext>
                </a:extLst>
              </a:tr>
              <a:tr h="77010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953971266"/>
                  </a:ext>
                </a:extLst>
              </a:tr>
              <a:tr h="77010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784514843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 userDrawn="1"/>
        </p:nvSpPr>
        <p:spPr>
          <a:xfrm>
            <a:off x="2379774" y="3715845"/>
            <a:ext cx="869156" cy="77215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 hasCustomPrompt="1"/>
          </p:nvPr>
        </p:nvSpPr>
        <p:spPr>
          <a:xfrm>
            <a:off x="4876800" y="1973756"/>
            <a:ext cx="3219450" cy="3484179"/>
          </a:xfrm>
        </p:spPr>
        <p:txBody>
          <a:bodyPr anchor="ctr">
            <a:normAutofit/>
          </a:bodyPr>
          <a:lstStyle>
            <a:lvl1pPr>
              <a:defRPr b="1"/>
            </a:lvl1pPr>
          </a:lstStyle>
          <a:p>
            <a:pPr marL="457200" indent="-457200">
              <a:spcAft>
                <a:spcPts val="600"/>
              </a:spcAft>
              <a:buClr>
                <a:srgbClr val="09628E"/>
              </a:buClr>
              <a:buFont typeface="+mj-lt"/>
              <a:buAutoNum type="arabicPeriod"/>
            </a:pPr>
            <a:r>
              <a:rPr lang="zh-CN" altLang="en-US" sz="3000" dirty="0">
                <a:solidFill>
                  <a:srgbClr val="09628E"/>
                </a:solidFill>
              </a:rPr>
              <a:t>基本概念</a:t>
            </a:r>
          </a:p>
          <a:p>
            <a:pPr marL="457200" indent="-457200">
              <a:spcAft>
                <a:spcPts val="600"/>
              </a:spcAft>
              <a:buClr>
                <a:schemeClr val="bg1">
                  <a:lumMod val="65000"/>
                </a:schemeClr>
              </a:buClr>
              <a:buFont typeface="+mj-lt"/>
              <a:buAutoNum type="arabicPeriod"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服务领域</a:t>
            </a:r>
            <a:endParaRPr lang="zh-CN" altLang="zh-CN" b="1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spcAft>
                <a:spcPts val="600"/>
              </a:spcAft>
              <a:buClr>
                <a:schemeClr val="bg1">
                  <a:lumMod val="65000"/>
                </a:schemeClr>
              </a:buClr>
              <a:buFont typeface="+mj-lt"/>
              <a:buAutoNum type="arabicPeriod"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</a:rPr>
              <a:t>交通</a:t>
            </a:r>
            <a:r>
              <a:rPr lang="zh-CN" altLang="zh-CN" b="1" dirty="0">
                <a:solidFill>
                  <a:schemeClr val="bg1">
                    <a:lumMod val="65000"/>
                  </a:schemeClr>
                </a:solidFill>
              </a:rPr>
              <a:t>数据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</a:rPr>
              <a:t>内容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spcAft>
                <a:spcPts val="600"/>
              </a:spcAft>
              <a:buClr>
                <a:schemeClr val="bg1">
                  <a:lumMod val="65000"/>
                </a:schemeClr>
              </a:buClr>
              <a:buFont typeface="+mj-lt"/>
              <a:buAutoNum type="arabicPeriod"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</a:rPr>
              <a:t>大数据</a:t>
            </a:r>
            <a:r>
              <a:rPr lang="zh-CN" altLang="zh-CN" b="1" dirty="0">
                <a:solidFill>
                  <a:schemeClr val="bg1">
                    <a:lumMod val="65000"/>
                  </a:schemeClr>
                </a:solidFill>
              </a:rPr>
              <a:t>技术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spcAft>
                <a:spcPts val="600"/>
              </a:spcAft>
              <a:buClr>
                <a:schemeClr val="bg1">
                  <a:lumMod val="65000"/>
                </a:schemeClr>
              </a:buClr>
              <a:buFont typeface="+mj-lt"/>
              <a:buAutoNum type="arabicPeriod"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</a:rPr>
              <a:t>案例</a:t>
            </a:r>
            <a:endParaRPr lang="zh-CN" altLang="zh-CN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27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0" y="986319"/>
            <a:ext cx="9144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00418"/>
            <a:ext cx="7770767" cy="4081419"/>
          </a:xfrm>
        </p:spPr>
        <p:txBody>
          <a:bodyPr/>
          <a:lstStyle>
            <a:lvl1pPr marL="171450" indent="-171450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p"/>
              <a:defRPr sz="2400" b="1">
                <a:solidFill>
                  <a:schemeClr val="accent5">
                    <a:lumMod val="50000"/>
                  </a:schemeClr>
                </a:solidFill>
              </a:defRPr>
            </a:lvl1pPr>
            <a:lvl2pPr marL="342900" indent="0">
              <a:buFontTx/>
              <a:buNone/>
              <a:defRPr>
                <a:solidFill>
                  <a:schemeClr val="accent5">
                    <a:lumMod val="50000"/>
                  </a:schemeClr>
                </a:solidFill>
              </a:defRPr>
            </a:lvl2pPr>
            <a:lvl3pPr marL="685800" indent="0">
              <a:buFontTx/>
              <a:buNone/>
              <a:defRPr>
                <a:solidFill>
                  <a:schemeClr val="accent5">
                    <a:lumMod val="50000"/>
                  </a:schemeClr>
                </a:solidFill>
              </a:defRPr>
            </a:lvl3pPr>
            <a:lvl4pPr marL="1028700" indent="0">
              <a:buFontTx/>
              <a:buNone/>
              <a:defRPr>
                <a:solidFill>
                  <a:schemeClr val="accent5">
                    <a:lumMod val="50000"/>
                  </a:schemeClr>
                </a:solidFill>
              </a:defRPr>
            </a:lvl4pPr>
            <a:lvl5pPr marL="1371600" indent="0">
              <a:buFontTx/>
              <a:buNone/>
              <a:defRPr>
                <a:solidFill>
                  <a:schemeClr val="accent5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628650" y="971010"/>
            <a:ext cx="7770767" cy="714099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7895770" y="6470650"/>
            <a:ext cx="1019629" cy="365125"/>
          </a:xfrm>
        </p:spPr>
        <p:txBody>
          <a:bodyPr/>
          <a:lstStyle/>
          <a:p>
            <a:pPr>
              <a:defRPr/>
            </a:pPr>
            <a:fld id="{D1009943-BA82-4F6A-BD7C-764069224CD2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9" name="矩形 8"/>
          <p:cNvSpPr/>
          <p:nvPr userDrawn="1"/>
        </p:nvSpPr>
        <p:spPr>
          <a:xfrm>
            <a:off x="757645" y="177942"/>
            <a:ext cx="2873829" cy="462137"/>
          </a:xfrm>
          <a:prstGeom prst="rect">
            <a:avLst/>
          </a:prstGeom>
          <a:solidFill>
            <a:srgbClr val="90A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8" r="48968" b="7618"/>
          <a:stretch/>
        </p:blipFill>
        <p:spPr>
          <a:xfrm>
            <a:off x="757645" y="100400"/>
            <a:ext cx="1208316" cy="6172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577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75369"/>
            <a:ext cx="7886700" cy="71968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F2B37D-33B6-4C69-9BD0-32187E706945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6" name="矩形 5"/>
          <p:cNvSpPr/>
          <p:nvPr userDrawn="1"/>
        </p:nvSpPr>
        <p:spPr>
          <a:xfrm>
            <a:off x="757645" y="177942"/>
            <a:ext cx="2873829" cy="462137"/>
          </a:xfrm>
          <a:prstGeom prst="rect">
            <a:avLst/>
          </a:prstGeom>
          <a:solidFill>
            <a:srgbClr val="90A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8" r="48968" b="7618"/>
          <a:stretch/>
        </p:blipFill>
        <p:spPr>
          <a:xfrm>
            <a:off x="757645" y="100400"/>
            <a:ext cx="1208316" cy="6172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42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009943-BA82-4F6A-BD7C-764069224CD2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5" name="矩形 4"/>
          <p:cNvSpPr/>
          <p:nvPr userDrawn="1"/>
        </p:nvSpPr>
        <p:spPr>
          <a:xfrm>
            <a:off x="757645" y="177942"/>
            <a:ext cx="2873829" cy="462137"/>
          </a:xfrm>
          <a:prstGeom prst="rect">
            <a:avLst/>
          </a:prstGeom>
          <a:solidFill>
            <a:srgbClr val="90A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8" r="48968" b="7618"/>
          <a:stretch/>
        </p:blipFill>
        <p:spPr>
          <a:xfrm>
            <a:off x="757645" y="100400"/>
            <a:ext cx="1208316" cy="6172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123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225ECE-2AD3-40C3-8EA9-72D1C5F82C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8327" y="6021054"/>
            <a:ext cx="836946" cy="836946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5D6D641-91D2-4812-8C0F-927D5CADD3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2560" y="19050"/>
            <a:ext cx="2895600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F93C1C7-6316-47B2-BDE0-7ED4EC0575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000" b="1">
                <a:solidFill>
                  <a:srgbClr val="FFFFFF"/>
                </a:solidFill>
              </a:defRPr>
            </a:lvl1pPr>
          </a:lstStyle>
          <a:p>
            <a:pPr algn="r">
              <a:defRPr/>
            </a:pPr>
            <a:r>
              <a:rPr lang="zh-CN" altLang="en-US" dirty="0"/>
              <a:t>交通大数据 </a:t>
            </a:r>
            <a:r>
              <a:rPr lang="en-US" altLang="zh-CN" dirty="0"/>
              <a:t>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F15C0EA-2A71-4D49-978B-60AA0C1D2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6250" y="19050"/>
            <a:ext cx="387750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8405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0E55C9-70B6-49A9-B285-7B6B9329A27F}" type="datetime1">
              <a:rPr lang="en-US" altLang="zh-CN" smtClean="0"/>
              <a:t>5/19/2021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Modelling Transportation Systems · Southeast University · Zhiyuan Liu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5E73D-1069-4824-94AF-7FF34A7BE33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08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876800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876800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7C70DC-E5E3-476E-B719-7C406A24E276}" type="datetime1">
              <a:rPr lang="en-US" altLang="zh-CN" smtClean="0"/>
              <a:t>5/19/2021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Modelling Transportation Systems · Southeast University · Zhiyuan Liu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810F76-1A24-4AF4-8A91-362659113F1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036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E8E72B-6C0E-4F25-B3EF-88ADA2D92673}" type="datetime1">
              <a:rPr lang="en-US" altLang="zh-CN" smtClean="0"/>
              <a:t>5/19/2021</a:t>
            </a:fld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Modelling Transportation Systems · Southeast University · Zhiyuan Liu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8051D9-6CDB-4A19-9498-B1F31800CB7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828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0FD39B-8021-4531-8CE2-8D21302A74ED}" type="datetime1">
              <a:rPr lang="en-US" altLang="zh-CN" smtClean="0"/>
              <a:t>5/19/2021</a:t>
            </a:fld>
            <a:endParaRPr lang="en-US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Modelling Transportation Systems · Southeast University · Zhiyuan Liu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F2B37D-33B6-4C69-9BD0-32187E70694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919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F5701F-746E-469B-BDDA-F93B22D4DB72}" type="datetime1">
              <a:rPr lang="en-US" altLang="zh-CN" smtClean="0"/>
              <a:t>5/19/2021</a:t>
            </a:fld>
            <a:endParaRPr lang="en-US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Modelling Transportation Systems · Southeast University · Zhiyuan Liu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009943-BA82-4F6A-BD7C-764069224CD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906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7B1553-8BA7-4889-BEC6-891C13E10B98}" type="datetime1">
              <a:rPr lang="en-US" altLang="zh-CN" smtClean="0"/>
              <a:t>5/19/2021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Modelling Transportation Systems · Southeast University · Zhiyuan Liu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CF26E5-2ED2-4F85-94A6-41EA43600B3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18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1">
              <a:sym typeface="Arial" panose="020B0604020202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62BEB2-F18B-4C21-9638-A76426A31BD0}" type="datetime1">
              <a:rPr lang="en-US" altLang="zh-CN" smtClean="0"/>
              <a:t>5/19/2021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Modelling Transportation Systems · Southeast University · Zhiyuan Liu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8C9128-8DD9-4172-A865-72B9B18E9A1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7318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ChangeArrowheads="1"/>
          </p:cNvSpPr>
          <p:nvPr/>
        </p:nvSpPr>
        <p:spPr bwMode="auto">
          <a:xfrm>
            <a:off x="0" y="220663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027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>
                <a:sym typeface="Arial" panose="020B0604020202020204" pitchFamily="34" charset="0"/>
              </a:rPr>
              <a:t>Click to edit Master title style</a:t>
            </a:r>
          </a:p>
        </p:txBody>
      </p:sp>
      <p:sp>
        <p:nvSpPr>
          <p:cNvPr id="1028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Arial" panose="020B0604020202020204" pitchFamily="34" charset="0"/>
              </a:rPr>
              <a:t>Click to edit Master text styles</a:t>
            </a:r>
          </a:p>
          <a:p>
            <a:pPr lvl="1"/>
            <a:r>
              <a:rPr lang="en-US" altLang="zh-CN">
                <a:sym typeface="Arial" panose="020B0604020202020204" pitchFamily="34" charset="0"/>
              </a:rPr>
              <a:t>Second level</a:t>
            </a:r>
          </a:p>
          <a:p>
            <a:pPr lvl="2"/>
            <a:r>
              <a:rPr lang="en-US" altLang="zh-CN">
                <a:sym typeface="Arial" panose="020B0604020202020204" pitchFamily="34" charset="0"/>
              </a:rPr>
              <a:t>Third level</a:t>
            </a:r>
          </a:p>
          <a:p>
            <a:pPr lvl="3"/>
            <a:r>
              <a:rPr lang="en-US" altLang="zh-CN">
                <a:sym typeface="Arial" panose="020B0604020202020204" pitchFamily="34" charset="0"/>
              </a:rPr>
              <a:t>Fourth level</a:t>
            </a:r>
          </a:p>
          <a:p>
            <a:pPr lvl="4"/>
            <a:r>
              <a:rPr lang="en-US" altLang="zh-CN">
                <a:sym typeface="Arial" panose="020B0604020202020204" pitchFamily="34" charset="0"/>
              </a:rPr>
              <a:t>Fifth level</a:t>
            </a:r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0" y="0"/>
            <a:ext cx="9144000" cy="36512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62560" y="19050"/>
            <a:ext cx="2895600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000" b="1">
                <a:solidFill>
                  <a:srgbClr val="FFFFFF"/>
                </a:solidFill>
              </a:defRPr>
            </a:lvl1pPr>
          </a:lstStyle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——</a:t>
            </a:r>
            <a:r>
              <a:rPr lang="zh-CN" altLang="en-US" dirty="0"/>
              <a:t>理论与方法 </a:t>
            </a:r>
            <a:r>
              <a:rPr lang="en-US" altLang="zh-CN" dirty="0"/>
              <a:t>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56250" y="19050"/>
            <a:ext cx="387750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47073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/>
  <p:txStyles>
    <p:titleStyle>
      <a:lvl1pPr marL="914400" indent="-914400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4000" kern="1200">
          <a:solidFill>
            <a:schemeClr val="tx2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marL="914400" indent="-914400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2pPr>
      <a:lvl3pPr marL="914400" indent="-914400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3pPr>
      <a:lvl4pPr marL="914400" indent="-914400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4pPr>
      <a:lvl5pPr marL="914400" indent="-914400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5pPr>
      <a:lvl6pPr marL="1371600" indent="-9144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6pPr>
      <a:lvl7pPr marL="1828800" indent="-9144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7pPr>
      <a:lvl8pPr marL="2286000" indent="-9144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8pPr>
      <a:lvl9pPr marL="2743200" indent="-9144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9pPr>
    </p:titleStyle>
    <p:bodyStyle>
      <a:lvl1pPr marL="182563" indent="-1825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457200" lvl="1" indent="-1825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" panose="05000000000000000000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731838" lvl="2" indent="-1825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Wingdings" panose="05000000000000000000" pitchFamily="2" charset="2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006475" lvl="3" indent="-1825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Wingdings" panose="05000000000000000000" pitchFamily="2" charset="2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1189038" lvl="4" indent="-1365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Wingdings" panose="05000000000000000000" pitchFamily="2" charset="2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Wingdings" pitchFamily="2" charset="2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Wingdings" pitchFamily="2" charset="2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Wingdings" pitchFamily="2" charset="2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Wingdings" pitchFamily="2" charset="2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4"/>
          </p:nvPr>
        </p:nvSpPr>
        <p:spPr>
          <a:xfrm>
            <a:off x="7895770" y="6470650"/>
            <a:ext cx="10196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4" name="矩形 3"/>
          <p:cNvSpPr/>
          <p:nvPr userDrawn="1"/>
        </p:nvSpPr>
        <p:spPr>
          <a:xfrm>
            <a:off x="757645" y="177942"/>
            <a:ext cx="2873829" cy="462137"/>
          </a:xfrm>
          <a:prstGeom prst="rect">
            <a:avLst/>
          </a:prstGeom>
          <a:solidFill>
            <a:srgbClr val="90A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8" r="48968" b="7618"/>
          <a:stretch/>
        </p:blipFill>
        <p:spPr>
          <a:xfrm>
            <a:off x="757645" y="100400"/>
            <a:ext cx="1208316" cy="6172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9912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14350" indent="-171450" algn="l" defTabSz="6858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57250" indent="-171450" algn="l" defTabSz="6858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00150" indent="-171450" algn="l" defTabSz="6858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543050" indent="-171450" algn="l" defTabSz="6858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31.png"/><Relationship Id="rId7" Type="http://schemas.openxmlformats.org/officeDocument/2006/relationships/image" Target="../media/image34.w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5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13" Type="http://schemas.openxmlformats.org/officeDocument/2006/relationships/image" Target="../media/image40.wmf"/><Relationship Id="rId18" Type="http://schemas.openxmlformats.org/officeDocument/2006/relationships/oleObject" Target="../embeddings/oleObject8.bin"/><Relationship Id="rId26" Type="http://schemas.openxmlformats.org/officeDocument/2006/relationships/image" Target="../media/image44.wmf"/><Relationship Id="rId3" Type="http://schemas.openxmlformats.org/officeDocument/2006/relationships/oleObject" Target="../embeddings/oleObject3.bin"/><Relationship Id="rId21" Type="http://schemas.openxmlformats.org/officeDocument/2006/relationships/image" Target="../media/image43.wmf"/><Relationship Id="rId7" Type="http://schemas.openxmlformats.org/officeDocument/2006/relationships/oleObject" Target="../embeddings/oleObject4.bin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42.wmf"/><Relationship Id="rId25" Type="http://schemas.openxmlformats.org/officeDocument/2006/relationships/oleObject" Target="../embeddings/oleObject9.bin"/><Relationship Id="rId2" Type="http://schemas.openxmlformats.org/officeDocument/2006/relationships/image" Target="../media/image37.png"/><Relationship Id="rId16" Type="http://schemas.openxmlformats.org/officeDocument/2006/relationships/oleObject" Target="../embeddings/oleObject7.bin"/><Relationship Id="rId20" Type="http://schemas.openxmlformats.org/officeDocument/2006/relationships/oleObject" Target="../embeddings/oleObject8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wmf"/><Relationship Id="rId11" Type="http://schemas.openxmlformats.org/officeDocument/2006/relationships/image" Target="../media/image40.wmf"/><Relationship Id="rId24" Type="http://schemas.openxmlformats.org/officeDocument/2006/relationships/image" Target="../media/image44.wmf"/><Relationship Id="rId5" Type="http://schemas.openxmlformats.org/officeDocument/2006/relationships/oleObject" Target="../embeddings/oleObject4.bin"/><Relationship Id="rId15" Type="http://schemas.openxmlformats.org/officeDocument/2006/relationships/image" Target="../media/image41.emf"/><Relationship Id="rId23" Type="http://schemas.openxmlformats.org/officeDocument/2006/relationships/oleObject" Target="../embeddings/oleObject9.bin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43.wmf"/><Relationship Id="rId4" Type="http://schemas.openxmlformats.org/officeDocument/2006/relationships/image" Target="../media/image38.emf"/><Relationship Id="rId9" Type="http://schemas.openxmlformats.org/officeDocument/2006/relationships/image" Target="../media/image40.png"/><Relationship Id="rId14" Type="http://schemas.openxmlformats.org/officeDocument/2006/relationships/oleObject" Target="../embeddings/oleObject6.bin"/><Relationship Id="rId22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image" Target="../media/image380.png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wmf"/><Relationship Id="rId11" Type="http://schemas.openxmlformats.org/officeDocument/2006/relationships/image" Target="../media/image49.png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39.wmf"/><Relationship Id="rId4" Type="http://schemas.openxmlformats.org/officeDocument/2006/relationships/image" Target="../media/image400.png"/><Relationship Id="rId9" Type="http://schemas.openxmlformats.org/officeDocument/2006/relationships/oleObject" Target="../embeddings/oleObject11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3" Type="http://schemas.openxmlformats.org/officeDocument/2006/relationships/image" Target="../media/image570.png"/><Relationship Id="rId7" Type="http://schemas.openxmlformats.org/officeDocument/2006/relationships/image" Target="../media/image610.png"/><Relationship Id="rId12" Type="http://schemas.openxmlformats.org/officeDocument/2006/relationships/image" Target="../media/image7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oleObject" Target="../embeddings/oleObject13.bin"/><Relationship Id="rId5" Type="http://schemas.openxmlformats.org/officeDocument/2006/relationships/image" Target="../media/image69.png"/><Relationship Id="rId10" Type="http://schemas.openxmlformats.org/officeDocument/2006/relationships/image" Target="../media/image71.emf"/><Relationship Id="rId4" Type="http://schemas.openxmlformats.org/officeDocument/2006/relationships/image" Target="../media/image68.png"/><Relationship Id="rId9" Type="http://schemas.openxmlformats.org/officeDocument/2006/relationships/oleObject" Target="../embeddings/oleObject12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4.png"/><Relationship Id="rId7" Type="http://schemas.openxmlformats.org/officeDocument/2006/relationships/image" Target="../media/image76.em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75.emf"/><Relationship Id="rId10" Type="http://schemas.openxmlformats.org/officeDocument/2006/relationships/image" Target="../media/image78.wmf"/><Relationship Id="rId4" Type="http://schemas.openxmlformats.org/officeDocument/2006/relationships/oleObject" Target="../embeddings/oleObject14.bin"/><Relationship Id="rId9" Type="http://schemas.openxmlformats.org/officeDocument/2006/relationships/oleObject" Target="../embeddings/oleObject16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7" Type="http://schemas.openxmlformats.org/officeDocument/2006/relationships/image" Target="../media/image81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80.wmf"/><Relationship Id="rId4" Type="http://schemas.openxmlformats.org/officeDocument/2006/relationships/oleObject" Target="../embeddings/oleObject18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oleObject" Target="../embeddings/oleObject20.bin"/><Relationship Id="rId7" Type="http://schemas.openxmlformats.org/officeDocument/2006/relationships/image" Target="../media/image8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e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8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7.png"/><Relationship Id="rId18" Type="http://schemas.openxmlformats.org/officeDocument/2006/relationships/image" Target="../media/image87.wmf"/><Relationship Id="rId3" Type="http://schemas.openxmlformats.org/officeDocument/2006/relationships/image" Target="../media/image76.emf"/><Relationship Id="rId7" Type="http://schemas.openxmlformats.org/officeDocument/2006/relationships/image" Target="../media/image83.emf"/><Relationship Id="rId12" Type="http://schemas.openxmlformats.org/officeDocument/2006/relationships/image" Target="../media/image84.png"/><Relationship Id="rId17" Type="http://schemas.openxmlformats.org/officeDocument/2006/relationships/oleObject" Target="../embeddings/oleObject24.bin"/><Relationship Id="rId2" Type="http://schemas.openxmlformats.org/officeDocument/2006/relationships/oleObject" Target="../embeddings/oleObject15.bin"/><Relationship Id="rId16" Type="http://schemas.openxmlformats.org/officeDocument/2006/relationships/image" Target="../media/image86.wmf"/><Relationship Id="rId20" Type="http://schemas.openxmlformats.org/officeDocument/2006/relationships/image" Target="../media/image81.wmf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75.emf"/><Relationship Id="rId5" Type="http://schemas.openxmlformats.org/officeDocument/2006/relationships/image" Target="../media/image82.emf"/><Relationship Id="rId15" Type="http://schemas.openxmlformats.org/officeDocument/2006/relationships/oleObject" Target="../embeddings/oleObject23.bin"/><Relationship Id="rId10" Type="http://schemas.openxmlformats.org/officeDocument/2006/relationships/oleObject" Target="../embeddings/oleObject22.bin"/><Relationship Id="rId19" Type="http://schemas.openxmlformats.org/officeDocument/2006/relationships/oleObject" Target="../embeddings/oleObject19.bin"/><Relationship Id="rId4" Type="http://schemas.openxmlformats.org/officeDocument/2006/relationships/oleObject" Target="../embeddings/oleObject20.bin"/><Relationship Id="rId9" Type="http://schemas.openxmlformats.org/officeDocument/2006/relationships/image" Target="../media/image74.png"/><Relationship Id="rId14" Type="http://schemas.openxmlformats.org/officeDocument/2006/relationships/image" Target="../media/image8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13" Type="http://schemas.openxmlformats.org/officeDocument/2006/relationships/image" Target="../media/image92.wmf"/><Relationship Id="rId3" Type="http://schemas.openxmlformats.org/officeDocument/2006/relationships/image" Target="../media/image88.wmf"/><Relationship Id="rId7" Type="http://schemas.openxmlformats.org/officeDocument/2006/relationships/image" Target="../media/image81.wmf"/><Relationship Id="rId12" Type="http://schemas.openxmlformats.org/officeDocument/2006/relationships/oleObject" Target="../embeddings/oleObject29.bin"/><Relationship Id="rId17" Type="http://schemas.openxmlformats.org/officeDocument/2006/relationships/image" Target="../media/image35.wmf"/><Relationship Id="rId2" Type="http://schemas.openxmlformats.org/officeDocument/2006/relationships/oleObject" Target="../embeddings/oleObject25.bin"/><Relationship Id="rId16" Type="http://schemas.openxmlformats.org/officeDocument/2006/relationships/oleObject" Target="../embeddings/oleObject31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91.wmf"/><Relationship Id="rId5" Type="http://schemas.openxmlformats.org/officeDocument/2006/relationships/image" Target="../media/image89.wmf"/><Relationship Id="rId15" Type="http://schemas.openxmlformats.org/officeDocument/2006/relationships/image" Target="../media/image93.wmf"/><Relationship Id="rId10" Type="http://schemas.openxmlformats.org/officeDocument/2006/relationships/oleObject" Target="../embeddings/oleObject28.bin"/><Relationship Id="rId4" Type="http://schemas.openxmlformats.org/officeDocument/2006/relationships/oleObject" Target="../embeddings/oleObject26.bin"/><Relationship Id="rId9" Type="http://schemas.openxmlformats.org/officeDocument/2006/relationships/image" Target="../media/image90.wmf"/><Relationship Id="rId14" Type="http://schemas.openxmlformats.org/officeDocument/2006/relationships/oleObject" Target="../embeddings/oleObject30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95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13" Type="http://schemas.openxmlformats.org/officeDocument/2006/relationships/oleObject" Target="../embeddings/oleObject37.bin"/><Relationship Id="rId18" Type="http://schemas.openxmlformats.org/officeDocument/2006/relationships/image" Target="../media/image101.wmf"/><Relationship Id="rId3" Type="http://schemas.openxmlformats.org/officeDocument/2006/relationships/oleObject" Target="../embeddings/oleObject34.bin"/><Relationship Id="rId21" Type="http://schemas.openxmlformats.org/officeDocument/2006/relationships/oleObject" Target="../embeddings/oleObject41.bin"/><Relationship Id="rId7" Type="http://schemas.openxmlformats.org/officeDocument/2006/relationships/image" Target="../media/image97.wmf"/><Relationship Id="rId12" Type="http://schemas.openxmlformats.org/officeDocument/2006/relationships/image" Target="../media/image95.wmf"/><Relationship Id="rId17" Type="http://schemas.openxmlformats.org/officeDocument/2006/relationships/oleObject" Target="../embeddings/oleObject39.bin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00.wmf"/><Relationship Id="rId20" Type="http://schemas.openxmlformats.org/officeDocument/2006/relationships/image" Target="../media/image102.wmf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5.bin"/><Relationship Id="rId11" Type="http://schemas.openxmlformats.org/officeDocument/2006/relationships/oleObject" Target="../embeddings/oleObject32.bin"/><Relationship Id="rId5" Type="http://schemas.openxmlformats.org/officeDocument/2006/relationships/image" Target="../media/image85.png"/><Relationship Id="rId15" Type="http://schemas.openxmlformats.org/officeDocument/2006/relationships/oleObject" Target="../embeddings/oleObject38.bin"/><Relationship Id="rId10" Type="http://schemas.openxmlformats.org/officeDocument/2006/relationships/image" Target="../media/image100.png"/><Relationship Id="rId19" Type="http://schemas.openxmlformats.org/officeDocument/2006/relationships/oleObject" Target="../embeddings/oleObject40.bin"/><Relationship Id="rId4" Type="http://schemas.openxmlformats.org/officeDocument/2006/relationships/image" Target="../media/image82.emf"/><Relationship Id="rId9" Type="http://schemas.openxmlformats.org/officeDocument/2006/relationships/image" Target="../media/image98.wmf"/><Relationship Id="rId14" Type="http://schemas.openxmlformats.org/officeDocument/2006/relationships/image" Target="../media/image99.wmf"/><Relationship Id="rId22" Type="http://schemas.openxmlformats.org/officeDocument/2006/relationships/image" Target="../media/image103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wmf"/><Relationship Id="rId13" Type="http://schemas.openxmlformats.org/officeDocument/2006/relationships/oleObject" Target="../embeddings/oleObject46.bin"/><Relationship Id="rId18" Type="http://schemas.openxmlformats.org/officeDocument/2006/relationships/image" Target="../media/image106.wmf"/><Relationship Id="rId3" Type="http://schemas.openxmlformats.org/officeDocument/2006/relationships/oleObject" Target="../embeddings/oleObject42.bin"/><Relationship Id="rId7" Type="http://schemas.openxmlformats.org/officeDocument/2006/relationships/oleObject" Target="../embeddings/oleObject43.bin"/><Relationship Id="rId12" Type="http://schemas.openxmlformats.org/officeDocument/2006/relationships/image" Target="../media/image105.wmf"/><Relationship Id="rId17" Type="http://schemas.openxmlformats.org/officeDocument/2006/relationships/oleObject" Target="../embeddings/oleObject48.bin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01.wmf"/><Relationship Id="rId20" Type="http://schemas.openxmlformats.org/officeDocument/2006/relationships/image" Target="../media/image107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oleObject" Target="../embeddings/oleObject45.bin"/><Relationship Id="rId5" Type="http://schemas.openxmlformats.org/officeDocument/2006/relationships/image" Target="../media/image85.png"/><Relationship Id="rId15" Type="http://schemas.openxmlformats.org/officeDocument/2006/relationships/oleObject" Target="../embeddings/oleObject47.bin"/><Relationship Id="rId10" Type="http://schemas.openxmlformats.org/officeDocument/2006/relationships/image" Target="../media/image95.wmf"/><Relationship Id="rId19" Type="http://schemas.openxmlformats.org/officeDocument/2006/relationships/oleObject" Target="../embeddings/oleObject49.bin"/><Relationship Id="rId4" Type="http://schemas.openxmlformats.org/officeDocument/2006/relationships/image" Target="../media/image82.emf"/><Relationship Id="rId9" Type="http://schemas.openxmlformats.org/officeDocument/2006/relationships/oleObject" Target="../embeddings/oleObject44.bin"/><Relationship Id="rId14" Type="http://schemas.openxmlformats.org/officeDocument/2006/relationships/image" Target="../media/image100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13" Type="http://schemas.openxmlformats.org/officeDocument/2006/relationships/oleObject" Target="../embeddings/oleObject54.bin"/><Relationship Id="rId18" Type="http://schemas.openxmlformats.org/officeDocument/2006/relationships/image" Target="../media/image111.wmf"/><Relationship Id="rId26" Type="http://schemas.openxmlformats.org/officeDocument/2006/relationships/image" Target="../media/image115.wmf"/><Relationship Id="rId3" Type="http://schemas.openxmlformats.org/officeDocument/2006/relationships/oleObject" Target="../embeddings/oleObject50.bin"/><Relationship Id="rId21" Type="http://schemas.openxmlformats.org/officeDocument/2006/relationships/oleObject" Target="../embeddings/oleObject58.bin"/><Relationship Id="rId7" Type="http://schemas.openxmlformats.org/officeDocument/2006/relationships/oleObject" Target="../embeddings/oleObject51.bin"/><Relationship Id="rId12" Type="http://schemas.openxmlformats.org/officeDocument/2006/relationships/image" Target="../media/image109.wmf"/><Relationship Id="rId17" Type="http://schemas.openxmlformats.org/officeDocument/2006/relationships/oleObject" Target="../embeddings/oleObject56.bin"/><Relationship Id="rId25" Type="http://schemas.openxmlformats.org/officeDocument/2006/relationships/oleObject" Target="../embeddings/oleObject60.bin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10.wmf"/><Relationship Id="rId20" Type="http://schemas.openxmlformats.org/officeDocument/2006/relationships/image" Target="../media/image112.wmf"/><Relationship Id="rId29" Type="http://schemas.openxmlformats.org/officeDocument/2006/relationships/oleObject" Target="../embeddings/oleObject39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oleObject" Target="../embeddings/oleObject53.bin"/><Relationship Id="rId24" Type="http://schemas.openxmlformats.org/officeDocument/2006/relationships/image" Target="../media/image114.wmf"/><Relationship Id="rId5" Type="http://schemas.openxmlformats.org/officeDocument/2006/relationships/image" Target="../media/image85.png"/><Relationship Id="rId15" Type="http://schemas.openxmlformats.org/officeDocument/2006/relationships/oleObject" Target="../embeddings/oleObject55.bin"/><Relationship Id="rId23" Type="http://schemas.openxmlformats.org/officeDocument/2006/relationships/oleObject" Target="../embeddings/oleObject59.bin"/><Relationship Id="rId28" Type="http://schemas.openxmlformats.org/officeDocument/2006/relationships/image" Target="../media/image116.wmf"/><Relationship Id="rId10" Type="http://schemas.openxmlformats.org/officeDocument/2006/relationships/image" Target="../media/image95.wmf"/><Relationship Id="rId19" Type="http://schemas.openxmlformats.org/officeDocument/2006/relationships/oleObject" Target="../embeddings/oleObject57.bin"/><Relationship Id="rId4" Type="http://schemas.openxmlformats.org/officeDocument/2006/relationships/image" Target="../media/image82.emf"/><Relationship Id="rId9" Type="http://schemas.openxmlformats.org/officeDocument/2006/relationships/oleObject" Target="../embeddings/oleObject52.bin"/><Relationship Id="rId14" Type="http://schemas.openxmlformats.org/officeDocument/2006/relationships/image" Target="../media/image106.wmf"/><Relationship Id="rId22" Type="http://schemas.openxmlformats.org/officeDocument/2006/relationships/image" Target="../media/image113.wmf"/><Relationship Id="rId27" Type="http://schemas.openxmlformats.org/officeDocument/2006/relationships/oleObject" Target="../embeddings/oleObject61.bin"/><Relationship Id="rId30" Type="http://schemas.openxmlformats.org/officeDocument/2006/relationships/image" Target="../media/image101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wmf"/><Relationship Id="rId13" Type="http://schemas.openxmlformats.org/officeDocument/2006/relationships/oleObject" Target="../embeddings/oleObject64.bin"/><Relationship Id="rId7" Type="http://schemas.openxmlformats.org/officeDocument/2006/relationships/oleObject" Target="../embeddings/oleObject62.bin"/><Relationship Id="rId12" Type="http://schemas.openxmlformats.org/officeDocument/2006/relationships/image" Target="../media/image119.wmf"/><Relationship Id="rId17" Type="http://schemas.openxmlformats.org/officeDocument/2006/relationships/image" Target="../media/image121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20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wmf"/><Relationship Id="rId11" Type="http://schemas.openxmlformats.org/officeDocument/2006/relationships/oleObject" Target="../embeddings/oleObject63.bin"/><Relationship Id="rId5" Type="http://schemas.openxmlformats.org/officeDocument/2006/relationships/oleObject" Target="../embeddings/oleObject62.bin"/><Relationship Id="rId15" Type="http://schemas.openxmlformats.org/officeDocument/2006/relationships/oleObject" Target="../embeddings/oleObject64.bin"/><Relationship Id="rId10" Type="http://schemas.openxmlformats.org/officeDocument/2006/relationships/image" Target="../media/image119.wmf"/><Relationship Id="rId4" Type="http://schemas.openxmlformats.org/officeDocument/2006/relationships/image" Target="../media/image120.png"/><Relationship Id="rId9" Type="http://schemas.openxmlformats.org/officeDocument/2006/relationships/oleObject" Target="../embeddings/oleObject63.bin"/><Relationship Id="rId14" Type="http://schemas.openxmlformats.org/officeDocument/2006/relationships/image" Target="../media/image120.w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emf"/><Relationship Id="rId5" Type="http://schemas.openxmlformats.org/officeDocument/2006/relationships/oleObject" Target="../embeddings/oleObject65.bin"/><Relationship Id="rId4" Type="http://schemas.openxmlformats.org/officeDocument/2006/relationships/image" Target="../media/image12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3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0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1.png"/><Relationship Id="rId2" Type="http://schemas.openxmlformats.org/officeDocument/2006/relationships/image" Target="../media/image1060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image" Target="../media/image10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7.w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7" Type="http://schemas.openxmlformats.org/officeDocument/2006/relationships/image" Target="../media/image1110.png"/><Relationship Id="rId2" Type="http://schemas.openxmlformats.org/officeDocument/2006/relationships/oleObject" Target="../embeddings/oleObject68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9.emf"/><Relationship Id="rId4" Type="http://schemas.openxmlformats.org/officeDocument/2006/relationships/oleObject" Target="../embeddings/oleObject69.bin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7" Type="http://schemas.openxmlformats.org/officeDocument/2006/relationships/image" Target="../media/image142.emf"/><Relationship Id="rId2" Type="http://schemas.openxmlformats.org/officeDocument/2006/relationships/oleObject" Target="../embeddings/oleObject70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72.bin"/><Relationship Id="rId5" Type="http://schemas.openxmlformats.org/officeDocument/2006/relationships/image" Target="../media/image141.emf"/><Relationship Id="rId4" Type="http://schemas.openxmlformats.org/officeDocument/2006/relationships/oleObject" Target="../embeddings/oleObject71.bin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0.png"/><Relationship Id="rId7" Type="http://schemas.openxmlformats.org/officeDocument/2006/relationships/image" Target="../media/image144.wmf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74.bin"/><Relationship Id="rId5" Type="http://schemas.openxmlformats.org/officeDocument/2006/relationships/image" Target="../media/image143.emf"/><Relationship Id="rId4" Type="http://schemas.openxmlformats.org/officeDocument/2006/relationships/oleObject" Target="../embeddings/oleObject73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emf"/><Relationship Id="rId4" Type="http://schemas.openxmlformats.org/officeDocument/2006/relationships/oleObject" Target="../embeddings/oleObject75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7" Type="http://schemas.openxmlformats.org/officeDocument/2006/relationships/image" Target="../media/image12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0.png"/><Relationship Id="rId5" Type="http://schemas.openxmlformats.org/officeDocument/2006/relationships/image" Target="../media/image146.emf"/><Relationship Id="rId4" Type="http://schemas.openxmlformats.org/officeDocument/2006/relationships/oleObject" Target="../embeddings/oleObject76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7.emf"/><Relationship Id="rId4" Type="http://schemas.openxmlformats.org/officeDocument/2006/relationships/oleObject" Target="../embeddings/oleObject77.bin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190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0.png"/><Relationship Id="rId3" Type="http://schemas.openxmlformats.org/officeDocument/2006/relationships/oleObject" Target="../embeddings/oleObject78.bin"/><Relationship Id="rId7" Type="http://schemas.openxmlformats.org/officeDocument/2006/relationships/image" Target="../media/image154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wmf"/><Relationship Id="rId5" Type="http://schemas.openxmlformats.org/officeDocument/2006/relationships/oleObject" Target="../embeddings/oleObject78.bin"/><Relationship Id="rId4" Type="http://schemas.openxmlformats.org/officeDocument/2006/relationships/image" Target="../media/image153.wmf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1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emf"/><Relationship Id="rId5" Type="http://schemas.openxmlformats.org/officeDocument/2006/relationships/oleObject" Target="../embeddings/oleObject79.bin"/><Relationship Id="rId4" Type="http://schemas.openxmlformats.org/officeDocument/2006/relationships/image" Target="../media/image126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emf"/><Relationship Id="rId3" Type="http://schemas.openxmlformats.org/officeDocument/2006/relationships/image" Target="../media/image1300.png"/><Relationship Id="rId7" Type="http://schemas.openxmlformats.org/officeDocument/2006/relationships/oleObject" Target="../embeddings/oleObject81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0.png"/><Relationship Id="rId5" Type="http://schemas.openxmlformats.org/officeDocument/2006/relationships/image" Target="../media/image157.emf"/><Relationship Id="rId10" Type="http://schemas.openxmlformats.org/officeDocument/2006/relationships/image" Target="../media/image159.emf"/><Relationship Id="rId4" Type="http://schemas.openxmlformats.org/officeDocument/2006/relationships/oleObject" Target="../embeddings/oleObject80.bin"/><Relationship Id="rId9" Type="http://schemas.openxmlformats.org/officeDocument/2006/relationships/oleObject" Target="../embeddings/oleObject82.bin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5.bin"/><Relationship Id="rId3" Type="http://schemas.openxmlformats.org/officeDocument/2006/relationships/image" Target="../media/image162.wmf"/><Relationship Id="rId7" Type="http://schemas.openxmlformats.org/officeDocument/2006/relationships/image" Target="../media/image165.png"/><Relationship Id="rId2" Type="http://schemas.openxmlformats.org/officeDocument/2006/relationships/oleObject" Target="../embeddings/oleObject83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4.emf"/><Relationship Id="rId5" Type="http://schemas.openxmlformats.org/officeDocument/2006/relationships/oleObject" Target="../embeddings/oleObject84.bin"/><Relationship Id="rId4" Type="http://schemas.openxmlformats.org/officeDocument/2006/relationships/image" Target="../media/image163.png"/><Relationship Id="rId9" Type="http://schemas.openxmlformats.org/officeDocument/2006/relationships/image" Target="../media/image166.emf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emf"/><Relationship Id="rId3" Type="http://schemas.openxmlformats.org/officeDocument/2006/relationships/image" Target="../media/image1440.png"/><Relationship Id="rId7" Type="http://schemas.openxmlformats.org/officeDocument/2006/relationships/oleObject" Target="../embeddings/oleObject87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0.png"/><Relationship Id="rId5" Type="http://schemas.openxmlformats.org/officeDocument/2006/relationships/image" Target="../media/image167.emf"/><Relationship Id="rId4" Type="http://schemas.openxmlformats.org/officeDocument/2006/relationships/oleObject" Target="../embeddings/oleObject86.bin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0.bin"/><Relationship Id="rId13" Type="http://schemas.openxmlformats.org/officeDocument/2006/relationships/image" Target="../media/image173.emf"/><Relationship Id="rId3" Type="http://schemas.openxmlformats.org/officeDocument/2006/relationships/image" Target="../media/image1510.png"/><Relationship Id="rId7" Type="http://schemas.openxmlformats.org/officeDocument/2006/relationships/image" Target="../media/image170.emf"/><Relationship Id="rId12" Type="http://schemas.openxmlformats.org/officeDocument/2006/relationships/oleObject" Target="../embeddings/oleObject92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89.bin"/><Relationship Id="rId11" Type="http://schemas.openxmlformats.org/officeDocument/2006/relationships/image" Target="../media/image172.emf"/><Relationship Id="rId5" Type="http://schemas.openxmlformats.org/officeDocument/2006/relationships/image" Target="../media/image169.emf"/><Relationship Id="rId10" Type="http://schemas.openxmlformats.org/officeDocument/2006/relationships/oleObject" Target="../embeddings/oleObject91.bin"/><Relationship Id="rId4" Type="http://schemas.openxmlformats.org/officeDocument/2006/relationships/oleObject" Target="../embeddings/oleObject88.bin"/><Relationship Id="rId9" Type="http://schemas.openxmlformats.org/officeDocument/2006/relationships/image" Target="../media/image171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3.bin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0.png"/><Relationship Id="rId4" Type="http://schemas.openxmlformats.org/officeDocument/2006/relationships/image" Target="../media/image174.w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5.emf"/><Relationship Id="rId5" Type="http://schemas.openxmlformats.org/officeDocument/2006/relationships/oleObject" Target="../embeddings/oleObject94.bin"/><Relationship Id="rId4" Type="http://schemas.openxmlformats.org/officeDocument/2006/relationships/image" Target="../media/image156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1EDF51-4307-4B3E-B14A-93826410B0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1</a:t>
            </a:fld>
            <a:endParaRPr lang="en-US" altLang="zh-CN" dirty="0"/>
          </a:p>
        </p:txBody>
      </p:sp>
      <p:sp>
        <p:nvSpPr>
          <p:cNvPr id="18" name="Straight Connector 7">
            <a:extLst>
              <a:ext uri="{FF2B5EF4-FFF2-40B4-BE49-F238E27FC236}">
                <a16:creationId xmlns:a16="http://schemas.microsoft.com/office/drawing/2014/main" id="{2A233031-8D03-4901-8383-A2AA18EAE906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1827213"/>
            <a:ext cx="7848600" cy="1587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EA2EE785-CA96-4F3C-84BF-759A95B426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990600"/>
            <a:ext cx="75438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 (Headings)" charset="0"/>
                <a:ea typeface="宋体" panose="02010600030101010101" pitchFamily="2" charset="-122"/>
                <a:sym typeface="Arial (Headings)" charset="0"/>
              </a:rPr>
              <a:t> 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C1F202A5-68FC-4A92-9009-10ADFADBF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6040" y="4521199"/>
            <a:ext cx="4251960" cy="1016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82563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457200" lvl="1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731838" lvl="2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1006475" lvl="3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4pPr>
            <a:lvl5pPr marL="1189038" lvl="4" indent="-1365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5pPr>
            <a:lvl6pPr marL="2514600" lvl="5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•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6pPr>
            <a:lvl7pPr marL="2971800" lvl="6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•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7pPr>
            <a:lvl8pPr marL="3429000" lvl="7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•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8pPr>
            <a:lvl9pPr marL="3886200" lvl="8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•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9pPr>
          </a:lstStyle>
          <a:p>
            <a:pPr defTabSz="914400"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 刘志远教授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defTabSz="914400" eaLnBrk="1" hangingPunct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 zhiyuanl@seu.edu.cn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CEDA5244-A09E-44E8-A507-0DA628E357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00" y="990600"/>
            <a:ext cx="863092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 (Headings)" charset="0"/>
              </a:rPr>
              <a:t>交通大数据</a:t>
            </a:r>
          </a:p>
        </p:txBody>
      </p:sp>
      <p:sp>
        <p:nvSpPr>
          <p:cNvPr id="22" name="文本框 1">
            <a:extLst>
              <a:ext uri="{FF2B5EF4-FFF2-40B4-BE49-F238E27FC236}">
                <a16:creationId xmlns:a16="http://schemas.microsoft.com/office/drawing/2014/main" id="{35E0AA4D-0668-44C2-BF4E-282BE87605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2877344"/>
            <a:ext cx="5334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ctr" defTabSz="914400"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支持向量机</a:t>
            </a:r>
          </a:p>
        </p:txBody>
      </p:sp>
    </p:spTree>
    <p:extLst>
      <p:ext uri="{BB962C8B-B14F-4D97-AF65-F5344CB8AC3E}">
        <p14:creationId xmlns:p14="http://schemas.microsoft.com/office/powerpoint/2010/main" val="321466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基本概念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10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88A0D57-042F-42CB-A51D-80E23D04659F}"/>
                  </a:ext>
                </a:extLst>
              </p:cNvPr>
              <p:cNvSpPr txBox="1"/>
              <p:nvPr/>
            </p:nvSpPr>
            <p:spPr>
              <a:xfrm>
                <a:off x="798482" y="1738248"/>
                <a:ext cx="7540300" cy="9612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342900" indent="-342900">
                  <a:buFont typeface="Arial" panose="020B0604020202020204" pitchFamily="34" charset="0"/>
                  <a:buChar char="•"/>
                  <a:defRPr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对于一个线性可分的数据集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2000" dirty="0"/>
                  <a:t>，总能找到一组参数</a:t>
                </a:r>
                <a14:m>
                  <m:oMath xmlns:m="http://schemas.openxmlformats.org/officeDocument/2006/math">
                    <m:r>
                      <a:rPr lang="en-US" altLang="zh-CN" sz="2000" b="1" i="0" dirty="0" smtClean="0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zh-CN" altLang="en-US" sz="20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000" dirty="0"/>
                  <a:t>，对于</a:t>
                </a:r>
                <a:endParaRPr lang="en-US" altLang="zh-CN" sz="20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sz="2000" dirty="0"/>
                  <a:t>     任意样本                    都满足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88A0D57-042F-42CB-A51D-80E23D046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482" y="1738248"/>
                <a:ext cx="7540300" cy="961289"/>
              </a:xfrm>
              <a:prstGeom prst="rect">
                <a:avLst/>
              </a:prstGeom>
              <a:blipFill>
                <a:blip r:embed="rId2"/>
                <a:stretch>
                  <a:fillRect l="-728" r="-243" b="-10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B4BB2C9D-DC6C-484A-8A9F-21C56E34F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972" y="2293903"/>
            <a:ext cx="1204376" cy="38863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6159841-967D-475E-BD85-35AA8F96D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153" y="3068576"/>
            <a:ext cx="4957974" cy="290914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FDE5BCE-AF0E-4F5C-A288-B77B1F276943}"/>
              </a:ext>
            </a:extLst>
          </p:cNvPr>
          <p:cNvSpPr/>
          <p:nvPr/>
        </p:nvSpPr>
        <p:spPr>
          <a:xfrm rot="19298486">
            <a:off x="4308450" y="3210187"/>
            <a:ext cx="2919783" cy="1057471"/>
          </a:xfrm>
          <a:prstGeom prst="rect">
            <a:avLst/>
          </a:prstGeom>
          <a:solidFill>
            <a:srgbClr val="B9CDE5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A948DEA-0553-43E7-B2AA-E5FEE81DC0FD}"/>
              </a:ext>
            </a:extLst>
          </p:cNvPr>
          <p:cNvSpPr/>
          <p:nvPr/>
        </p:nvSpPr>
        <p:spPr>
          <a:xfrm rot="19298486">
            <a:off x="5464408" y="4584320"/>
            <a:ext cx="2919783" cy="1057471"/>
          </a:xfrm>
          <a:prstGeom prst="rect">
            <a:avLst/>
          </a:prstGeom>
          <a:solidFill>
            <a:schemeClr val="accent6">
              <a:lumMod val="40000"/>
              <a:lumOff val="6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1621E0E-E9B5-4E69-895B-83D520D2F19D}"/>
              </a:ext>
            </a:extLst>
          </p:cNvPr>
          <p:cNvGrpSpPr/>
          <p:nvPr/>
        </p:nvGrpSpPr>
        <p:grpSpPr>
          <a:xfrm>
            <a:off x="646724" y="3009055"/>
            <a:ext cx="2792488" cy="894230"/>
            <a:chOff x="646724" y="4306231"/>
            <a:chExt cx="2792488" cy="89423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915878E-907D-4C07-9B8B-66BC223D277D}"/>
                </a:ext>
              </a:extLst>
            </p:cNvPr>
            <p:cNvSpPr/>
            <p:nvPr/>
          </p:nvSpPr>
          <p:spPr>
            <a:xfrm>
              <a:off x="824426" y="4383654"/>
              <a:ext cx="2606401" cy="422263"/>
            </a:xfrm>
            <a:prstGeom prst="rect">
              <a:avLst/>
            </a:prstGeom>
            <a:solidFill>
              <a:srgbClr val="B9CDE5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7A5A5EF-E007-480C-9370-B43ABE30987C}"/>
                </a:ext>
              </a:extLst>
            </p:cNvPr>
            <p:cNvSpPr/>
            <p:nvPr/>
          </p:nvSpPr>
          <p:spPr>
            <a:xfrm>
              <a:off x="832811" y="4834383"/>
              <a:ext cx="2606401" cy="366078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93B1ADA-08A8-4A58-8AD7-1652C8954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6724" y="4306231"/>
              <a:ext cx="2738984" cy="894230"/>
            </a:xfrm>
            <a:prstGeom prst="rect">
              <a:avLst/>
            </a:prstGeom>
          </p:spPr>
        </p:pic>
      </p:grpSp>
      <p:sp>
        <p:nvSpPr>
          <p:cNvPr id="15" name="页脚占位符 4">
            <a:extLst>
              <a:ext uri="{FF2B5EF4-FFF2-40B4-BE49-F238E27FC236}">
                <a16:creationId xmlns:a16="http://schemas.microsoft.com/office/drawing/2014/main" id="{EA8BA89A-F39A-4C29-B2AC-74D49A407D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91DF6B3-F9F8-49C6-9378-ACBA42E69D12}"/>
              </a:ext>
            </a:extLst>
          </p:cNvPr>
          <p:cNvSpPr txBox="1"/>
          <p:nvPr/>
        </p:nvSpPr>
        <p:spPr>
          <a:xfrm>
            <a:off x="74428" y="4184592"/>
            <a:ext cx="7393018" cy="188461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>
              <a:buFont typeface="Arial" panose="020B0604020202020204" pitchFamily="34" charset="0"/>
              <a:buChar char="•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这一条件可简化为：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这一边界条件构成区域的宽度被称为</a:t>
            </a:r>
            <a:r>
              <a:rPr lang="zh-CN" altLang="en-US" sz="2000" b="1" dirty="0"/>
              <a:t>间隔</a:t>
            </a:r>
            <a:endParaRPr lang="en-US" altLang="zh-CN" sz="2000" b="1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2782882-64EB-4693-93AF-9B4CC197D2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4905028"/>
            <a:ext cx="1897583" cy="44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2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1117600"/>
          </a:xfrm>
        </p:spPr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实践环节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cs typeface="Times New Roman" panose="02020603050405020304" pitchFamily="18" charset="0"/>
              </a:rPr>
              <a:t>使用</a:t>
            </a:r>
            <a:r>
              <a:rPr lang="en-US" altLang="zh-CN" sz="2000" b="1" dirty="0" err="1">
                <a:cs typeface="Times New Roman" panose="02020603050405020304" pitchFamily="18" charset="0"/>
              </a:rPr>
              <a:t>Scikit</a:t>
            </a:r>
            <a:r>
              <a:rPr lang="en-US" altLang="zh-CN" sz="2000" b="1" dirty="0">
                <a:cs typeface="Times New Roman" panose="02020603050405020304" pitchFamily="18" charset="0"/>
              </a:rPr>
              <a:t>-learn</a:t>
            </a:r>
            <a:r>
              <a:rPr lang="zh-CN" altLang="en-US" sz="2000" b="1" dirty="0">
                <a:cs typeface="Times New Roman" panose="02020603050405020304" pitchFamily="18" charset="0"/>
              </a:rPr>
              <a:t>中的</a:t>
            </a:r>
            <a:r>
              <a:rPr lang="en-US" altLang="zh-CN" sz="2000" b="1" dirty="0">
                <a:cs typeface="Times New Roman" panose="02020603050405020304" pitchFamily="18" charset="0"/>
              </a:rPr>
              <a:t>SVM</a:t>
            </a:r>
            <a:r>
              <a:rPr lang="zh-CN" altLang="en-US" sz="2000" b="1" dirty="0">
                <a:cs typeface="Times New Roman" panose="02020603050405020304" pitchFamily="18" charset="0"/>
              </a:rPr>
              <a:t>模型进行网格拥堵分类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100</a:t>
            </a:fld>
            <a:endParaRPr lang="en-US" altLang="zh-CN" dirty="0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6B199E36-FA79-445A-B5F0-5C1794CBE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8CB1C9F-A8E2-4C0C-9772-C06620A17B19}"/>
              </a:ext>
            </a:extLst>
          </p:cNvPr>
          <p:cNvSpPr txBox="1"/>
          <p:nvPr/>
        </p:nvSpPr>
        <p:spPr>
          <a:xfrm>
            <a:off x="541210" y="2853073"/>
            <a:ext cx="8215040" cy="1022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 algn="just" eaLnBrk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(2)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探索性数据分析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639763" lvl="1" indent="-182563" algn="just" eaLnBrk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查看数据相关性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CFC6678-E081-45EA-B9E3-796D3BD7B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75" y="4271156"/>
            <a:ext cx="7654850" cy="164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1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1117600"/>
          </a:xfrm>
        </p:spPr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实践环节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cs typeface="Times New Roman" panose="02020603050405020304" pitchFamily="18" charset="0"/>
              </a:rPr>
              <a:t>使用</a:t>
            </a:r>
            <a:r>
              <a:rPr lang="en-US" altLang="zh-CN" sz="2000" b="1" dirty="0" err="1">
                <a:cs typeface="Times New Roman" panose="02020603050405020304" pitchFamily="18" charset="0"/>
              </a:rPr>
              <a:t>Scikit</a:t>
            </a:r>
            <a:r>
              <a:rPr lang="en-US" altLang="zh-CN" sz="2000" b="1" dirty="0">
                <a:cs typeface="Times New Roman" panose="02020603050405020304" pitchFamily="18" charset="0"/>
              </a:rPr>
              <a:t>-learn</a:t>
            </a:r>
            <a:r>
              <a:rPr lang="zh-CN" altLang="en-US" sz="2000" b="1" dirty="0">
                <a:cs typeface="Times New Roman" panose="02020603050405020304" pitchFamily="18" charset="0"/>
              </a:rPr>
              <a:t>中的</a:t>
            </a:r>
            <a:r>
              <a:rPr lang="en-US" altLang="zh-CN" sz="2000" b="1" dirty="0">
                <a:cs typeface="Times New Roman" panose="02020603050405020304" pitchFamily="18" charset="0"/>
              </a:rPr>
              <a:t>SVM</a:t>
            </a:r>
            <a:r>
              <a:rPr lang="zh-CN" altLang="en-US" sz="2000" b="1" dirty="0">
                <a:cs typeface="Times New Roman" panose="02020603050405020304" pitchFamily="18" charset="0"/>
              </a:rPr>
              <a:t>模型进行网格拥堵分类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101</a:t>
            </a:fld>
            <a:endParaRPr lang="en-US" altLang="zh-CN" dirty="0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6B199E36-FA79-445A-B5F0-5C1794CBE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8CB1C9F-A8E2-4C0C-9772-C06620A17B19}"/>
              </a:ext>
            </a:extLst>
          </p:cNvPr>
          <p:cNvSpPr txBox="1"/>
          <p:nvPr/>
        </p:nvSpPr>
        <p:spPr>
          <a:xfrm>
            <a:off x="541210" y="2853073"/>
            <a:ext cx="8215040" cy="1022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 algn="just" eaLnBrk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(2)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探索性数据分析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639763" lvl="1" indent="-182563" algn="just" eaLnBrk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查看数据分布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113798-FC2C-42E4-84B1-839E724DD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5" y="4283778"/>
            <a:ext cx="8522109" cy="142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7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1117600"/>
          </a:xfrm>
        </p:spPr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实践环节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cs typeface="Times New Roman" panose="02020603050405020304" pitchFamily="18" charset="0"/>
              </a:rPr>
              <a:t>使用</a:t>
            </a:r>
            <a:r>
              <a:rPr lang="en-US" altLang="zh-CN" sz="2000" b="1" dirty="0" err="1">
                <a:cs typeface="Times New Roman" panose="02020603050405020304" pitchFamily="18" charset="0"/>
              </a:rPr>
              <a:t>Scikit</a:t>
            </a:r>
            <a:r>
              <a:rPr lang="en-US" altLang="zh-CN" sz="2000" b="1" dirty="0">
                <a:cs typeface="Times New Roman" panose="02020603050405020304" pitchFamily="18" charset="0"/>
              </a:rPr>
              <a:t>-learn</a:t>
            </a:r>
            <a:r>
              <a:rPr lang="zh-CN" altLang="en-US" sz="2000" b="1" dirty="0">
                <a:cs typeface="Times New Roman" panose="02020603050405020304" pitchFamily="18" charset="0"/>
              </a:rPr>
              <a:t>中的</a:t>
            </a:r>
            <a:r>
              <a:rPr lang="en-US" altLang="zh-CN" sz="2000" b="1" dirty="0">
                <a:cs typeface="Times New Roman" panose="02020603050405020304" pitchFamily="18" charset="0"/>
              </a:rPr>
              <a:t>SVM</a:t>
            </a:r>
            <a:r>
              <a:rPr lang="zh-CN" altLang="en-US" sz="2000" b="1" dirty="0">
                <a:cs typeface="Times New Roman" panose="02020603050405020304" pitchFamily="18" charset="0"/>
              </a:rPr>
              <a:t>模型进行网格拥堵分类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102</a:t>
            </a:fld>
            <a:endParaRPr lang="en-US" altLang="zh-CN" dirty="0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6B199E36-FA79-445A-B5F0-5C1794CBE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8CB1C9F-A8E2-4C0C-9772-C06620A17B19}"/>
              </a:ext>
            </a:extLst>
          </p:cNvPr>
          <p:cNvSpPr txBox="1"/>
          <p:nvPr/>
        </p:nvSpPr>
        <p:spPr>
          <a:xfrm>
            <a:off x="541210" y="2853073"/>
            <a:ext cx="8215040" cy="1022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 algn="just" eaLnBrk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(3)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模型训练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639763" lvl="1" indent="-182563" algn="just" eaLnBrk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导入机器学习模块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CDED58F-20B3-4B74-B860-D446622F2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57" y="4285671"/>
            <a:ext cx="8623086" cy="141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1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1117600"/>
          </a:xfrm>
        </p:spPr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实践环节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cs typeface="Times New Roman" panose="02020603050405020304" pitchFamily="18" charset="0"/>
              </a:rPr>
              <a:t>使用</a:t>
            </a:r>
            <a:r>
              <a:rPr lang="en-US" altLang="zh-CN" sz="2000" b="1" dirty="0" err="1">
                <a:cs typeface="Times New Roman" panose="02020603050405020304" pitchFamily="18" charset="0"/>
              </a:rPr>
              <a:t>Scikit</a:t>
            </a:r>
            <a:r>
              <a:rPr lang="en-US" altLang="zh-CN" sz="2000" b="1" dirty="0">
                <a:cs typeface="Times New Roman" panose="02020603050405020304" pitchFamily="18" charset="0"/>
              </a:rPr>
              <a:t>-learn</a:t>
            </a:r>
            <a:r>
              <a:rPr lang="zh-CN" altLang="en-US" sz="2000" b="1" dirty="0">
                <a:cs typeface="Times New Roman" panose="02020603050405020304" pitchFamily="18" charset="0"/>
              </a:rPr>
              <a:t>中的</a:t>
            </a:r>
            <a:r>
              <a:rPr lang="en-US" altLang="zh-CN" sz="2000" b="1" dirty="0">
                <a:cs typeface="Times New Roman" panose="02020603050405020304" pitchFamily="18" charset="0"/>
              </a:rPr>
              <a:t>SVM</a:t>
            </a:r>
            <a:r>
              <a:rPr lang="zh-CN" altLang="en-US" sz="2000" b="1" dirty="0">
                <a:cs typeface="Times New Roman" panose="02020603050405020304" pitchFamily="18" charset="0"/>
              </a:rPr>
              <a:t>模型进行网格拥堵分类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103</a:t>
            </a:fld>
            <a:endParaRPr lang="en-US" altLang="zh-CN" dirty="0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6B199E36-FA79-445A-B5F0-5C1794CBE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8CB1C9F-A8E2-4C0C-9772-C06620A17B19}"/>
              </a:ext>
            </a:extLst>
          </p:cNvPr>
          <p:cNvSpPr txBox="1"/>
          <p:nvPr/>
        </p:nvSpPr>
        <p:spPr>
          <a:xfrm>
            <a:off x="541210" y="2853073"/>
            <a:ext cx="8215040" cy="1546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 algn="just" eaLnBrk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(3)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模型训练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639763" lvl="1" indent="-182563" algn="just" eaLnBrk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数据采样（减少运算量，可尝试选取不同数据或全样数据）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639763" lvl="1" indent="-182563" algn="just" eaLnBrk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划分训练集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-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测试集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6C62DD-BFC3-4523-BEB4-0DF137DB6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98" y="4610610"/>
            <a:ext cx="7972248" cy="192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1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1117600"/>
          </a:xfrm>
        </p:spPr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实践环节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cs typeface="Times New Roman" panose="02020603050405020304" pitchFamily="18" charset="0"/>
              </a:rPr>
              <a:t>使用</a:t>
            </a:r>
            <a:r>
              <a:rPr lang="en-US" altLang="zh-CN" sz="2000" b="1" dirty="0" err="1">
                <a:cs typeface="Times New Roman" panose="02020603050405020304" pitchFamily="18" charset="0"/>
              </a:rPr>
              <a:t>Scikit</a:t>
            </a:r>
            <a:r>
              <a:rPr lang="en-US" altLang="zh-CN" sz="2000" b="1" dirty="0">
                <a:cs typeface="Times New Roman" panose="02020603050405020304" pitchFamily="18" charset="0"/>
              </a:rPr>
              <a:t>-learn</a:t>
            </a:r>
            <a:r>
              <a:rPr lang="zh-CN" altLang="en-US" sz="2000" b="1" dirty="0">
                <a:cs typeface="Times New Roman" panose="02020603050405020304" pitchFamily="18" charset="0"/>
              </a:rPr>
              <a:t>中的</a:t>
            </a:r>
            <a:r>
              <a:rPr lang="en-US" altLang="zh-CN" sz="2000" b="1" dirty="0">
                <a:cs typeface="Times New Roman" panose="02020603050405020304" pitchFamily="18" charset="0"/>
              </a:rPr>
              <a:t>SVM</a:t>
            </a:r>
            <a:r>
              <a:rPr lang="zh-CN" altLang="en-US" sz="2000" b="1" dirty="0">
                <a:cs typeface="Times New Roman" panose="02020603050405020304" pitchFamily="18" charset="0"/>
              </a:rPr>
              <a:t>模型进行网格拥堵分类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104</a:t>
            </a:fld>
            <a:endParaRPr lang="en-US" altLang="zh-CN" dirty="0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6B199E36-FA79-445A-B5F0-5C1794CBE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8CB1C9F-A8E2-4C0C-9772-C06620A17B19}"/>
              </a:ext>
            </a:extLst>
          </p:cNvPr>
          <p:cNvSpPr txBox="1"/>
          <p:nvPr/>
        </p:nvSpPr>
        <p:spPr>
          <a:xfrm>
            <a:off x="541210" y="2853073"/>
            <a:ext cx="8215040" cy="1022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 algn="just" eaLnBrk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(3)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模型训练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639763" lvl="1" indent="-182563" algn="just" eaLnBrk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数据标准化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25335B2-13E7-4397-A39B-6213A751C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37" y="4296987"/>
            <a:ext cx="8156925" cy="150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2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1117600"/>
          </a:xfrm>
        </p:spPr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实践环节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cs typeface="Times New Roman" panose="02020603050405020304" pitchFamily="18" charset="0"/>
              </a:rPr>
              <a:t>使用</a:t>
            </a:r>
            <a:r>
              <a:rPr lang="en-US" altLang="zh-CN" sz="2000" b="1" dirty="0" err="1">
                <a:cs typeface="Times New Roman" panose="02020603050405020304" pitchFamily="18" charset="0"/>
              </a:rPr>
              <a:t>Scikit</a:t>
            </a:r>
            <a:r>
              <a:rPr lang="en-US" altLang="zh-CN" sz="2000" b="1" dirty="0">
                <a:cs typeface="Times New Roman" panose="02020603050405020304" pitchFamily="18" charset="0"/>
              </a:rPr>
              <a:t>-learn</a:t>
            </a:r>
            <a:r>
              <a:rPr lang="zh-CN" altLang="en-US" sz="2000" b="1" dirty="0">
                <a:cs typeface="Times New Roman" panose="02020603050405020304" pitchFamily="18" charset="0"/>
              </a:rPr>
              <a:t>中的</a:t>
            </a:r>
            <a:r>
              <a:rPr lang="en-US" altLang="zh-CN" sz="2000" b="1" dirty="0">
                <a:cs typeface="Times New Roman" panose="02020603050405020304" pitchFamily="18" charset="0"/>
              </a:rPr>
              <a:t>SVM</a:t>
            </a:r>
            <a:r>
              <a:rPr lang="zh-CN" altLang="en-US" sz="2000" b="1" dirty="0">
                <a:cs typeface="Times New Roman" panose="02020603050405020304" pitchFamily="18" charset="0"/>
              </a:rPr>
              <a:t>模型进行网格拥堵分类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105</a:t>
            </a:fld>
            <a:endParaRPr lang="en-US" altLang="zh-CN" dirty="0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6B199E36-FA79-445A-B5F0-5C1794CBE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8CB1C9F-A8E2-4C0C-9772-C06620A17B19}"/>
              </a:ext>
            </a:extLst>
          </p:cNvPr>
          <p:cNvSpPr txBox="1"/>
          <p:nvPr/>
        </p:nvSpPr>
        <p:spPr>
          <a:xfrm>
            <a:off x="541210" y="2853073"/>
            <a:ext cx="3254276" cy="1022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 algn="just" eaLnBrk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(3)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模型训练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639763" lvl="1" indent="-182563" algn="just" eaLnBrk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网格搜索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超参数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6225AB-D057-498A-B37F-E02652E69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897" y="3995905"/>
            <a:ext cx="6252481" cy="267619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85862C3B-6042-4946-B1B9-7D4D151C05CA}"/>
              </a:ext>
            </a:extLst>
          </p:cNvPr>
          <p:cNvGrpSpPr/>
          <p:nvPr/>
        </p:nvGrpSpPr>
        <p:grpSpPr>
          <a:xfrm>
            <a:off x="4977319" y="2714417"/>
            <a:ext cx="3375653" cy="1113124"/>
            <a:chOff x="649839" y="4617836"/>
            <a:chExt cx="2678241" cy="1113124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49D9E54-A53C-40F4-A736-3BB4D94F5464}"/>
                </a:ext>
              </a:extLst>
            </p:cNvPr>
            <p:cNvSpPr/>
            <p:nvPr/>
          </p:nvSpPr>
          <p:spPr>
            <a:xfrm>
              <a:off x="649839" y="4840268"/>
              <a:ext cx="2507146" cy="890692"/>
            </a:xfrm>
            <a:prstGeom prst="rect">
              <a:avLst/>
            </a:prstGeom>
            <a:noFill/>
            <a:ln>
              <a:solidFill>
                <a:srgbClr val="1F497D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A4599A3-750A-4BFE-9AF5-4CE767003B9D}"/>
                </a:ext>
              </a:extLst>
            </p:cNvPr>
            <p:cNvSpPr txBox="1"/>
            <p:nvPr/>
          </p:nvSpPr>
          <p:spPr>
            <a:xfrm>
              <a:off x="813906" y="4617836"/>
              <a:ext cx="829463" cy="338554"/>
            </a:xfrm>
            <a:prstGeom prst="rect">
              <a:avLst/>
            </a:prstGeom>
            <a:solidFill>
              <a:srgbClr val="1F497D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课后练习</a:t>
              </a:r>
            </a:p>
          </p:txBody>
        </p: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B51A6E31-D147-44D9-B0C6-F600D2055CF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49840" y="5031090"/>
              <a:ext cx="2678240" cy="558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182563" indent="-1825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q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anose="020B0604020202020204" pitchFamily="34" charset="0"/>
                </a:defRPr>
              </a:lvl1pPr>
              <a:lvl2pPr marL="457200" lvl="1" indent="-1825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anose="020B0604020202020204" pitchFamily="34" charset="0"/>
                </a:defRPr>
              </a:lvl2pPr>
              <a:lvl3pPr marL="731838" lvl="2" indent="-1825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anose="05000000000000000000" pitchFamily="2" charset="2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anose="020B0604020202020204" pitchFamily="34" charset="0"/>
                </a:defRPr>
              </a:lvl3pPr>
              <a:lvl4pPr marL="1006475" lvl="3" indent="-1825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anose="05000000000000000000" pitchFamily="2" charset="2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anose="020B0604020202020204" pitchFamily="34" charset="0"/>
                </a:defRPr>
              </a:lvl4pPr>
              <a:lvl5pPr marL="1189038" lvl="4" indent="-13652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anose="05000000000000000000" pitchFamily="2" charset="2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anose="020B0604020202020204" pitchFamily="34" charset="0"/>
                </a:defRPr>
              </a:lvl5pPr>
              <a:lvl6pPr marL="2514600" lvl="5" indent="-228600" algn="l" defTabSz="914400" eaLnBrk="1" fontAlgn="base" latinLnBrk="0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itchFamily="2" charset="2"/>
                <a:buChar char="•"/>
                <a:defRPr sz="1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6pPr>
              <a:lvl7pPr marL="2971800" lvl="6" indent="-228600" algn="l" defTabSz="914400" eaLnBrk="1" fontAlgn="base" latinLnBrk="0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itchFamily="2" charset="2"/>
                <a:buChar char="•"/>
                <a:defRPr sz="1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7pPr>
              <a:lvl8pPr marL="3429000" lvl="7" indent="-228600" algn="l" defTabSz="914400" eaLnBrk="1" fontAlgn="base" latinLnBrk="0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itchFamily="2" charset="2"/>
                <a:buChar char="•"/>
                <a:defRPr sz="1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8pPr>
              <a:lvl9pPr marL="3886200" lvl="8" indent="-228600" algn="l" defTabSz="914400" eaLnBrk="1" fontAlgn="base" latinLnBrk="0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itchFamily="2" charset="2"/>
                <a:buChar char="•"/>
                <a:defRPr sz="1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9pPr>
            </a:lstStyle>
            <a:p>
              <a:pPr marL="457200" indent="-342900" defTabSz="914400">
                <a:lnSpc>
                  <a:spcPct val="150000"/>
                </a:lnSpc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使用</a:t>
              </a:r>
              <a:r>
                <a:rPr lang="zh-CN" altLang="en-US" sz="2000" b="1" dirty="0">
                  <a:solidFill>
                    <a:srgbClr val="4F81B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贝叶斯优化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调参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538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1117600"/>
          </a:xfrm>
        </p:spPr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实践环节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cs typeface="Times New Roman" panose="02020603050405020304" pitchFamily="18" charset="0"/>
              </a:rPr>
              <a:t>使用</a:t>
            </a:r>
            <a:r>
              <a:rPr lang="en-US" altLang="zh-CN" sz="2000" b="1" dirty="0" err="1">
                <a:cs typeface="Times New Roman" panose="02020603050405020304" pitchFamily="18" charset="0"/>
              </a:rPr>
              <a:t>Scikit</a:t>
            </a:r>
            <a:r>
              <a:rPr lang="en-US" altLang="zh-CN" sz="2000" b="1" dirty="0">
                <a:cs typeface="Times New Roman" panose="02020603050405020304" pitchFamily="18" charset="0"/>
              </a:rPr>
              <a:t>-learn</a:t>
            </a:r>
            <a:r>
              <a:rPr lang="zh-CN" altLang="en-US" sz="2000" b="1" dirty="0">
                <a:cs typeface="Times New Roman" panose="02020603050405020304" pitchFamily="18" charset="0"/>
              </a:rPr>
              <a:t>中的</a:t>
            </a:r>
            <a:r>
              <a:rPr lang="en-US" altLang="zh-CN" sz="2000" b="1" dirty="0">
                <a:cs typeface="Times New Roman" panose="02020603050405020304" pitchFamily="18" charset="0"/>
              </a:rPr>
              <a:t>SVM</a:t>
            </a:r>
            <a:r>
              <a:rPr lang="zh-CN" altLang="en-US" sz="2000" b="1" dirty="0">
                <a:cs typeface="Times New Roman" panose="02020603050405020304" pitchFamily="18" charset="0"/>
              </a:rPr>
              <a:t>模型进行网格拥堵分类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106</a:t>
            </a:fld>
            <a:endParaRPr lang="en-US" altLang="zh-CN" dirty="0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6B199E36-FA79-445A-B5F0-5C1794CBE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8CB1C9F-A8E2-4C0C-9772-C06620A17B19}"/>
              </a:ext>
            </a:extLst>
          </p:cNvPr>
          <p:cNvSpPr txBox="1"/>
          <p:nvPr/>
        </p:nvSpPr>
        <p:spPr>
          <a:xfrm>
            <a:off x="541210" y="2853073"/>
            <a:ext cx="4350104" cy="1022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 algn="just" eaLnBrk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(3)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模型训练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639763" lvl="1" indent="-182563" algn="just" eaLnBrk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模型预测、输出预测精度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F27DAA9-0EB3-4354-A87D-B753C3D90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02" y="4438833"/>
            <a:ext cx="8145236" cy="1547707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30613724-5C56-4FC6-B502-6F2C35435539}"/>
              </a:ext>
            </a:extLst>
          </p:cNvPr>
          <p:cNvGrpSpPr/>
          <p:nvPr/>
        </p:nvGrpSpPr>
        <p:grpSpPr>
          <a:xfrm>
            <a:off x="4977319" y="2714417"/>
            <a:ext cx="3625470" cy="1501984"/>
            <a:chOff x="649839" y="4617836"/>
            <a:chExt cx="2876446" cy="1501984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4AFEE14-AB99-4D56-9D84-CA2061128436}"/>
                </a:ext>
              </a:extLst>
            </p:cNvPr>
            <p:cNvSpPr/>
            <p:nvPr/>
          </p:nvSpPr>
          <p:spPr>
            <a:xfrm>
              <a:off x="649839" y="4840268"/>
              <a:ext cx="2876446" cy="1279552"/>
            </a:xfrm>
            <a:prstGeom prst="rect">
              <a:avLst/>
            </a:prstGeom>
            <a:noFill/>
            <a:ln>
              <a:solidFill>
                <a:srgbClr val="1F497D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D787972-76F9-4A2F-8267-A57A1CC6FB63}"/>
                </a:ext>
              </a:extLst>
            </p:cNvPr>
            <p:cNvSpPr txBox="1"/>
            <p:nvPr/>
          </p:nvSpPr>
          <p:spPr>
            <a:xfrm>
              <a:off x="813906" y="4617836"/>
              <a:ext cx="653968" cy="338554"/>
            </a:xfrm>
            <a:prstGeom prst="rect">
              <a:avLst/>
            </a:prstGeom>
            <a:solidFill>
              <a:srgbClr val="1F497D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试一试</a:t>
              </a:r>
            </a:p>
          </p:txBody>
        </p:sp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896FEEFA-5A25-4486-BC70-ADB78762923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49840" y="5031090"/>
              <a:ext cx="2780678" cy="959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182563" indent="-1825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q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anose="020B0604020202020204" pitchFamily="34" charset="0"/>
                </a:defRPr>
              </a:lvl1pPr>
              <a:lvl2pPr marL="457200" lvl="1" indent="-1825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anose="020B0604020202020204" pitchFamily="34" charset="0"/>
                </a:defRPr>
              </a:lvl2pPr>
              <a:lvl3pPr marL="731838" lvl="2" indent="-1825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anose="05000000000000000000" pitchFamily="2" charset="2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anose="020B0604020202020204" pitchFamily="34" charset="0"/>
                </a:defRPr>
              </a:lvl3pPr>
              <a:lvl4pPr marL="1006475" lvl="3" indent="-1825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anose="05000000000000000000" pitchFamily="2" charset="2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anose="020B0604020202020204" pitchFamily="34" charset="0"/>
                </a:defRPr>
              </a:lvl4pPr>
              <a:lvl5pPr marL="1189038" lvl="4" indent="-13652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anose="05000000000000000000" pitchFamily="2" charset="2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anose="020B0604020202020204" pitchFamily="34" charset="0"/>
                </a:defRPr>
              </a:lvl5pPr>
              <a:lvl6pPr marL="2514600" lvl="5" indent="-228600" algn="l" defTabSz="914400" eaLnBrk="1" fontAlgn="base" latinLnBrk="0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itchFamily="2" charset="2"/>
                <a:buChar char="•"/>
                <a:defRPr sz="1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6pPr>
              <a:lvl7pPr marL="2971800" lvl="6" indent="-228600" algn="l" defTabSz="914400" eaLnBrk="1" fontAlgn="base" latinLnBrk="0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itchFamily="2" charset="2"/>
                <a:buChar char="•"/>
                <a:defRPr sz="1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7pPr>
              <a:lvl8pPr marL="3429000" lvl="7" indent="-228600" algn="l" defTabSz="914400" eaLnBrk="1" fontAlgn="base" latinLnBrk="0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itchFamily="2" charset="2"/>
                <a:buChar char="•"/>
                <a:defRPr sz="1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8pPr>
              <a:lvl9pPr marL="3886200" lvl="8" indent="-228600" algn="l" defTabSz="914400" eaLnBrk="1" fontAlgn="base" latinLnBrk="0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itchFamily="2" charset="2"/>
                <a:buChar char="•"/>
                <a:defRPr sz="1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9pPr>
            </a:lstStyle>
            <a:p>
              <a:pPr marL="457200" indent="-342900" defTabSz="914400" hangingPunct="1">
                <a:lnSpc>
                  <a:spcPct val="150000"/>
                </a:lnSpc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尝试其他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核函数、超参数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，对比预测精度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387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学习总结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</a:t>
            </a:r>
            <a:r>
              <a:rPr lang="zh-CN" altLang="en-US" sz="1800" dirty="0">
                <a:cs typeface="Times New Roman" panose="02020603050405020304" pitchFamily="18" charset="0"/>
              </a:rPr>
              <a:t>支持向量机的基本概念</a:t>
            </a:r>
            <a:endParaRPr lang="en-US" altLang="zh-CN" sz="1800" dirty="0">
              <a:cs typeface="Times New Roman" panose="02020603050405020304" pitchFamily="18" charset="0"/>
            </a:endParaRPr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800" b="1" dirty="0">
                <a:cs typeface="Times New Roman" panose="02020603050405020304" pitchFamily="18" charset="0"/>
              </a:rPr>
              <a:t>线性可分 </a:t>
            </a:r>
            <a:r>
              <a:rPr lang="en-US" altLang="zh-CN" sz="1800" b="1" dirty="0">
                <a:cs typeface="Times New Roman" panose="02020603050405020304" pitchFamily="18" charset="0"/>
              </a:rPr>
              <a:t>| </a:t>
            </a:r>
            <a:r>
              <a:rPr lang="zh-CN" altLang="en-US" sz="1800" b="1" dirty="0">
                <a:cs typeface="Times New Roman" panose="02020603050405020304" pitchFamily="18" charset="0"/>
              </a:rPr>
              <a:t>间隔 </a:t>
            </a:r>
            <a:r>
              <a:rPr lang="en-US" altLang="zh-CN" sz="1800" b="1" dirty="0">
                <a:cs typeface="Times New Roman" panose="02020603050405020304" pitchFamily="18" charset="0"/>
              </a:rPr>
              <a:t>| </a:t>
            </a:r>
            <a:r>
              <a:rPr lang="zh-CN" altLang="en-US" sz="1800" b="1" dirty="0">
                <a:cs typeface="Times New Roman" panose="02020603050405020304" pitchFamily="18" charset="0"/>
              </a:rPr>
              <a:t>支持向量 </a:t>
            </a:r>
            <a:r>
              <a:rPr lang="en-US" altLang="zh-CN" sz="1800" b="1" dirty="0">
                <a:cs typeface="Times New Roman" panose="02020603050405020304" pitchFamily="18" charset="0"/>
              </a:rPr>
              <a:t>| </a:t>
            </a:r>
            <a:r>
              <a:rPr lang="zh-CN" altLang="en-US" sz="1800" b="1" dirty="0">
                <a:cs typeface="Times New Roman" panose="02020603050405020304" pitchFamily="18" charset="0"/>
              </a:rPr>
              <a:t>分隔超平面</a:t>
            </a:r>
            <a:endParaRPr lang="en-US" altLang="zh-CN" sz="1800" b="1" dirty="0"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800" dirty="0">
                <a:cs typeface="Times New Roman" panose="02020603050405020304" pitchFamily="18" charset="0"/>
              </a:rPr>
              <a:t> 线性可分支持向量机模型</a:t>
            </a:r>
            <a:endParaRPr lang="en-US" altLang="zh-CN" sz="1800" dirty="0">
              <a:cs typeface="Times New Roman" panose="02020603050405020304" pitchFamily="18" charset="0"/>
            </a:endParaRPr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800" b="1" dirty="0">
                <a:cs typeface="Times New Roman" panose="02020603050405020304" pitchFamily="18" charset="0"/>
              </a:rPr>
              <a:t>支持向量机基本型 </a:t>
            </a:r>
            <a:r>
              <a:rPr lang="en-US" altLang="zh-CN" sz="1800" b="1" dirty="0">
                <a:cs typeface="Times New Roman" panose="02020603050405020304" pitchFamily="18" charset="0"/>
              </a:rPr>
              <a:t>| </a:t>
            </a:r>
            <a:r>
              <a:rPr lang="zh-CN" altLang="en-US" sz="1800" b="1" dirty="0">
                <a:cs typeface="Times New Roman" panose="02020603050405020304" pitchFamily="18" charset="0"/>
              </a:rPr>
              <a:t>支持向量机基本型的对偶问题</a:t>
            </a:r>
            <a:endParaRPr lang="en-US" altLang="zh-CN" sz="1800" dirty="0"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800" dirty="0">
                <a:cs typeface="Times New Roman" panose="02020603050405020304" pitchFamily="18" charset="0"/>
              </a:rPr>
              <a:t> 软间隔支持向量机模型</a:t>
            </a:r>
            <a:endParaRPr lang="en-US" altLang="zh-CN" sz="1800" dirty="0">
              <a:cs typeface="Times New Roman" panose="02020603050405020304" pitchFamily="18" charset="0"/>
            </a:endParaRPr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800" b="1" dirty="0">
                <a:cs typeface="Times New Roman" panose="02020603050405020304" pitchFamily="18" charset="0"/>
              </a:rPr>
              <a:t>软间隔 </a:t>
            </a:r>
            <a:r>
              <a:rPr lang="en-US" altLang="zh-CN" sz="1800" b="1" dirty="0">
                <a:cs typeface="Times New Roman" panose="02020603050405020304" pitchFamily="18" charset="0"/>
              </a:rPr>
              <a:t>| hinge</a:t>
            </a:r>
            <a:r>
              <a:rPr lang="zh-CN" altLang="en-US" sz="1800" b="1" dirty="0">
                <a:cs typeface="Times New Roman" panose="02020603050405020304" pitchFamily="18" charset="0"/>
              </a:rPr>
              <a:t>损失 </a:t>
            </a:r>
            <a:r>
              <a:rPr lang="en-US" altLang="zh-CN" sz="1800" b="1" dirty="0">
                <a:cs typeface="Times New Roman" panose="02020603050405020304" pitchFamily="18" charset="0"/>
              </a:rPr>
              <a:t>| </a:t>
            </a:r>
            <a:r>
              <a:rPr lang="zh-CN" altLang="en-US" sz="1800" b="1" dirty="0">
                <a:cs typeface="Times New Roman" panose="02020603050405020304" pitchFamily="18" charset="0"/>
              </a:rPr>
              <a:t>软间隔支持向量机 </a:t>
            </a:r>
            <a:r>
              <a:rPr lang="en-US" altLang="zh-CN" sz="1800" b="1" dirty="0">
                <a:cs typeface="Times New Roman" panose="02020603050405020304" pitchFamily="18" charset="0"/>
              </a:rPr>
              <a:t>| </a:t>
            </a:r>
            <a:r>
              <a:rPr lang="zh-CN" altLang="en-US" sz="1800" b="1" dirty="0">
                <a:cs typeface="Times New Roman" panose="02020603050405020304" pitchFamily="18" charset="0"/>
              </a:rPr>
              <a:t>软间隔支持向量机的对偶问题</a:t>
            </a:r>
            <a:endParaRPr lang="en-US" altLang="zh-CN" sz="1800" dirty="0"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800" dirty="0">
                <a:cs typeface="Times New Roman" panose="02020603050405020304" pitchFamily="18" charset="0"/>
              </a:rPr>
              <a:t> 非线性支持向量机中的核函数</a:t>
            </a:r>
            <a:endParaRPr lang="en-US" altLang="zh-CN" sz="1800" dirty="0">
              <a:cs typeface="Times New Roman" panose="02020603050405020304" pitchFamily="18" charset="0"/>
            </a:endParaRPr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800" b="1" dirty="0">
                <a:cs typeface="Times New Roman" panose="02020603050405020304" pitchFamily="18" charset="0"/>
              </a:rPr>
              <a:t>核技巧 </a:t>
            </a:r>
            <a:r>
              <a:rPr lang="en-US" altLang="zh-CN" sz="1800" b="1" dirty="0">
                <a:cs typeface="Times New Roman" panose="02020603050405020304" pitchFamily="18" charset="0"/>
              </a:rPr>
              <a:t>| </a:t>
            </a:r>
            <a:r>
              <a:rPr lang="zh-CN" altLang="en-US" sz="1800" b="1" dirty="0">
                <a:cs typeface="Times New Roman" panose="02020603050405020304" pitchFamily="18" charset="0"/>
              </a:rPr>
              <a:t>非线性支持向量机 </a:t>
            </a:r>
            <a:r>
              <a:rPr lang="en-US" altLang="zh-CN" sz="1800" b="1" dirty="0">
                <a:cs typeface="Times New Roman" panose="02020603050405020304" pitchFamily="18" charset="0"/>
              </a:rPr>
              <a:t>| </a:t>
            </a:r>
            <a:r>
              <a:rPr lang="zh-CN" altLang="en-US" sz="1800" b="1" dirty="0">
                <a:cs typeface="Times New Roman" panose="02020603050405020304" pitchFamily="18" charset="0"/>
              </a:rPr>
              <a:t>常见核函数 </a:t>
            </a:r>
            <a:r>
              <a:rPr lang="en-US" altLang="zh-CN" sz="1800" b="1" dirty="0">
                <a:cs typeface="Times New Roman" panose="02020603050405020304" pitchFamily="18" charset="0"/>
              </a:rPr>
              <a:t>| </a:t>
            </a:r>
            <a:r>
              <a:rPr lang="zh-CN" altLang="en-US" sz="1800" b="1" dirty="0">
                <a:cs typeface="Times New Roman" panose="02020603050405020304" pitchFamily="18" charset="0"/>
              </a:rPr>
              <a:t>核函数构造方法</a:t>
            </a:r>
            <a:endParaRPr lang="en-US" altLang="zh-CN" sz="1800" dirty="0"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800" dirty="0">
                <a:cs typeface="Times New Roman" panose="02020603050405020304" pitchFamily="18" charset="0"/>
              </a:rPr>
              <a:t> 序列最小优化算法</a:t>
            </a:r>
            <a:endParaRPr lang="en-US" altLang="zh-CN" sz="1800" dirty="0">
              <a:cs typeface="Times New Roman" panose="02020603050405020304" pitchFamily="18" charset="0"/>
            </a:endParaRPr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800" b="1" dirty="0">
                <a:cs typeface="Times New Roman" panose="02020603050405020304" pitchFamily="18" charset="0"/>
              </a:rPr>
              <a:t>坐标上升法 </a:t>
            </a:r>
            <a:r>
              <a:rPr lang="en-US" altLang="zh-CN" sz="1800" b="1" dirty="0">
                <a:cs typeface="Times New Roman" panose="02020603050405020304" pitchFamily="18" charset="0"/>
              </a:rPr>
              <a:t>| </a:t>
            </a:r>
            <a:r>
              <a:rPr lang="zh-CN" altLang="en-US" sz="1800" b="1" dirty="0">
                <a:cs typeface="Times New Roman" panose="02020603050405020304" pitchFamily="18" charset="0"/>
              </a:rPr>
              <a:t>双变量优化</a:t>
            </a:r>
            <a:endParaRPr lang="en-US" altLang="zh-CN" sz="1800" b="1" dirty="0"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107</a:t>
            </a:fld>
            <a:endParaRPr lang="en-US" altLang="zh-CN" dirty="0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6B199E36-FA79-445A-B5F0-5C1794CBE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5917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1219200"/>
          </a:xfrm>
        </p:spPr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课后思考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cs typeface="Times New Roman" panose="02020603050405020304" pitchFamily="18" charset="0"/>
              </a:rPr>
              <a:t>支持向量机如何用来解决</a:t>
            </a:r>
            <a:r>
              <a:rPr lang="zh-CN" altLang="en-US" sz="2000" b="1" dirty="0">
                <a:cs typeface="Times New Roman" panose="02020603050405020304" pitchFamily="18" charset="0"/>
              </a:rPr>
              <a:t>回归问题</a:t>
            </a:r>
            <a:r>
              <a:rPr lang="zh-CN" altLang="en-US" sz="2000" dirty="0">
                <a:cs typeface="Times New Roman" panose="02020603050405020304" pitchFamily="18" charset="0"/>
              </a:rPr>
              <a:t>？</a:t>
            </a:r>
            <a:endParaRPr lang="en-US" altLang="zh-CN" sz="2000" b="1" dirty="0"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108</a:t>
            </a:fld>
            <a:endParaRPr lang="en-US" altLang="zh-CN" dirty="0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6B199E36-FA79-445A-B5F0-5C1794CBE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2174DE72-9DA5-408E-B7D8-8BAF745429FC}"/>
              </a:ext>
            </a:extLst>
          </p:cNvPr>
          <p:cNvSpPr txBox="1">
            <a:spLocks/>
          </p:cNvSpPr>
          <p:nvPr/>
        </p:nvSpPr>
        <p:spPr bwMode="auto">
          <a:xfrm>
            <a:off x="457199" y="2819399"/>
            <a:ext cx="8407021" cy="3438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82563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1pPr>
            <a:lvl2pPr marL="457200" lvl="1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2pPr>
            <a:lvl3pPr marL="731838" lvl="2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Char char="•"/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3pPr>
            <a:lvl4pPr marL="1006475" lvl="3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4pPr>
            <a:lvl5pPr marL="1189038" lvl="4" indent="-1365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5pPr>
            <a:lvl6pPr marL="2514600" lvl="5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•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6pPr>
            <a:lvl7pPr marL="2971800" lvl="6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•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7pPr>
            <a:lvl8pPr marL="3429000" lvl="7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•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8pPr>
            <a:lvl9pPr marL="3886200" lvl="8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•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9pPr>
          </a:lstStyle>
          <a:p>
            <a:pPr defTabSz="914400"/>
            <a:r>
              <a:rPr lang="en-US" altLang="zh-CN" dirty="0">
                <a:solidFill>
                  <a:srgbClr val="0070C0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阅读材料</a:t>
            </a:r>
            <a:endParaRPr lang="en-US" altLang="zh-CN" sz="20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pPr defTabSz="9144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cs typeface="Times New Roman" panose="02020603050405020304" pitchFamily="18" charset="0"/>
              </a:rPr>
              <a:t>Scholkopf</a:t>
            </a:r>
            <a:r>
              <a:rPr lang="en-US" altLang="zh-CN" sz="2000" dirty="0">
                <a:cs typeface="Times New Roman" panose="02020603050405020304" pitchFamily="18" charset="0"/>
              </a:rPr>
              <a:t>, B., </a:t>
            </a:r>
            <a:r>
              <a:rPr lang="en-US" altLang="zh-CN" sz="2000" dirty="0" err="1">
                <a:cs typeface="Times New Roman" panose="02020603050405020304" pitchFamily="18" charset="0"/>
              </a:rPr>
              <a:t>Smola</a:t>
            </a:r>
            <a:r>
              <a:rPr lang="en-US" altLang="zh-CN" sz="2000" dirty="0">
                <a:cs typeface="Times New Roman" panose="02020603050405020304" pitchFamily="18" charset="0"/>
              </a:rPr>
              <a:t>, A.J., 2001. </a:t>
            </a:r>
            <a:r>
              <a:rPr lang="en-US" altLang="zh-CN" sz="2000" b="1" dirty="0">
                <a:cs typeface="Times New Roman" panose="02020603050405020304" pitchFamily="18" charset="0"/>
              </a:rPr>
              <a:t>Learning with Kernels: Support Vector Machines, Regularization, Optimization, and Beyond</a:t>
            </a:r>
            <a:r>
              <a:rPr lang="en-US" altLang="zh-CN" sz="2000" dirty="0">
                <a:cs typeface="Times New Roman" panose="02020603050405020304" pitchFamily="18" charset="0"/>
              </a:rPr>
              <a:t>. MIT Press, Cambridge. 【</a:t>
            </a:r>
            <a:r>
              <a:rPr lang="zh-CN" altLang="en-US" sz="2000" dirty="0">
                <a:cs typeface="Times New Roman" panose="02020603050405020304" pitchFamily="18" charset="0"/>
              </a:rPr>
              <a:t>深入讨论</a:t>
            </a:r>
            <a:r>
              <a:rPr lang="en-US" altLang="zh-CN" sz="2000" dirty="0">
                <a:cs typeface="Times New Roman" panose="02020603050405020304" pitchFamily="18" charset="0"/>
              </a:rPr>
              <a:t>SVM】</a:t>
            </a:r>
          </a:p>
          <a:p>
            <a:pPr defTabSz="9144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/>
              <a:t> Bishop, C.M., 2006. </a:t>
            </a:r>
            <a:r>
              <a:rPr lang="en-US" altLang="zh-CN" sz="2000" b="1" dirty="0"/>
              <a:t>Pattern Recognition and Machine Learning</a:t>
            </a:r>
            <a:r>
              <a:rPr lang="en-US" altLang="zh-CN" sz="2000" dirty="0"/>
              <a:t>. Springer, New York. 【</a:t>
            </a:r>
            <a:r>
              <a:rPr lang="zh-CN" altLang="en-US" sz="2000" dirty="0"/>
              <a:t>第</a:t>
            </a:r>
            <a:r>
              <a:rPr lang="en-US" altLang="zh-CN" sz="2000" dirty="0"/>
              <a:t>6</a:t>
            </a:r>
            <a:r>
              <a:rPr lang="zh-CN" altLang="en-US" sz="2000" dirty="0"/>
              <a:t>、</a:t>
            </a:r>
            <a:r>
              <a:rPr lang="en-US" altLang="zh-CN" sz="2000" dirty="0"/>
              <a:t>7</a:t>
            </a:r>
            <a:r>
              <a:rPr lang="zh-CN" altLang="en-US" sz="2000" dirty="0"/>
              <a:t>章，核函数在机器学习的应用</a:t>
            </a:r>
            <a:r>
              <a:rPr lang="en-US" altLang="zh-CN" sz="2000" dirty="0"/>
              <a:t>】</a:t>
            </a:r>
          </a:p>
          <a:p>
            <a:pPr defTabSz="914400">
              <a:lnSpc>
                <a:spcPct val="130000"/>
              </a:lnSpc>
              <a:buFont typeface="Wingdings" panose="05000000000000000000" pitchFamily="2" charset="2"/>
              <a:buChar char="l"/>
            </a:pPr>
            <a:endParaRPr lang="en-US" altLang="zh-CN" sz="2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42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231CB1A6-ADA4-443B-8A7A-644F98BCE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153" y="3068576"/>
            <a:ext cx="4957974" cy="2909143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C580BFB1-6D5C-4115-B97B-3C589007E841}"/>
              </a:ext>
            </a:extLst>
          </p:cNvPr>
          <p:cNvSpPr/>
          <p:nvPr/>
        </p:nvSpPr>
        <p:spPr>
          <a:xfrm rot="19298486">
            <a:off x="4308450" y="3210187"/>
            <a:ext cx="2919783" cy="1057471"/>
          </a:xfrm>
          <a:prstGeom prst="rect">
            <a:avLst/>
          </a:prstGeom>
          <a:solidFill>
            <a:srgbClr val="B9CDE5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D505FF5-1247-4B35-9A8A-58CEC9F19BE2}"/>
              </a:ext>
            </a:extLst>
          </p:cNvPr>
          <p:cNvSpPr/>
          <p:nvPr/>
        </p:nvSpPr>
        <p:spPr>
          <a:xfrm rot="19298486">
            <a:off x="5464408" y="4584320"/>
            <a:ext cx="2919783" cy="1057471"/>
          </a:xfrm>
          <a:prstGeom prst="rect">
            <a:avLst/>
          </a:prstGeom>
          <a:solidFill>
            <a:schemeClr val="accent6">
              <a:lumMod val="40000"/>
              <a:lumOff val="6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基本概念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11</a:t>
            </a:fld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817F2B3-6FB1-4ADF-923C-1B032EEC5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41" y="5294481"/>
            <a:ext cx="2945773" cy="10224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A9C47F7-2324-4BEC-B9AC-860545792130}"/>
                  </a:ext>
                </a:extLst>
              </p:cNvPr>
              <p:cNvSpPr txBox="1"/>
              <p:nvPr/>
            </p:nvSpPr>
            <p:spPr>
              <a:xfrm>
                <a:off x="4347830" y="5491154"/>
                <a:ext cx="774244" cy="370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𝛾</m:t>
                      </m:r>
                    </m:oMath>
                  </m:oMathPara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A9C47F7-2324-4BEC-B9AC-860545792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830" y="5491154"/>
                <a:ext cx="774244" cy="370935"/>
              </a:xfrm>
              <a:prstGeom prst="rect">
                <a:avLst/>
              </a:prstGeom>
              <a:blipFill>
                <a:blip r:embed="rId5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右大括号 17">
            <a:extLst>
              <a:ext uri="{FF2B5EF4-FFF2-40B4-BE49-F238E27FC236}">
                <a16:creationId xmlns:a16="http://schemas.microsoft.com/office/drawing/2014/main" id="{9F0D08B6-029B-42B6-96C8-A7B2DCBD80D9}"/>
              </a:ext>
            </a:extLst>
          </p:cNvPr>
          <p:cNvSpPr/>
          <p:nvPr/>
        </p:nvSpPr>
        <p:spPr>
          <a:xfrm rot="8403745">
            <a:off x="4864810" y="5152464"/>
            <a:ext cx="235775" cy="733462"/>
          </a:xfrm>
          <a:prstGeom prst="rightBrace">
            <a:avLst>
              <a:gd name="adj1" fmla="val 75781"/>
              <a:gd name="adj2" fmla="val 50000"/>
            </a:avLst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页脚占位符 4">
            <a:extLst>
              <a:ext uri="{FF2B5EF4-FFF2-40B4-BE49-F238E27FC236}">
                <a16:creationId xmlns:a16="http://schemas.microsoft.com/office/drawing/2014/main" id="{C460E277-BE85-48CA-85EA-DE794CE523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DBC7222-3E6A-48A2-9BD8-C2DD205B57FB}"/>
                  </a:ext>
                </a:extLst>
              </p:cNvPr>
              <p:cNvSpPr txBox="1"/>
              <p:nvPr/>
            </p:nvSpPr>
            <p:spPr>
              <a:xfrm>
                <a:off x="408715" y="3141422"/>
                <a:ext cx="3701589" cy="9612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 sz="2000"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dirty="0"/>
                  <a:t>根据点到直线距离公式，容易推出间隔大小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DBC7222-3E6A-48A2-9BD8-C2DD205B5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15" y="3141422"/>
                <a:ext cx="3701589" cy="961289"/>
              </a:xfrm>
              <a:prstGeom prst="rect">
                <a:avLst/>
              </a:prstGeom>
              <a:blipFill>
                <a:blip r:embed="rId6"/>
                <a:stretch>
                  <a:fillRect l="-1483" b="-10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30C3AD35-041A-497D-BBB8-88F33617845C}"/>
                  </a:ext>
                </a:extLst>
              </p:cNvPr>
              <p:cNvSpPr txBox="1"/>
              <p:nvPr/>
            </p:nvSpPr>
            <p:spPr>
              <a:xfrm>
                <a:off x="625845" y="4032660"/>
                <a:ext cx="3017173" cy="10054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b="1"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</m:e>
                                <m:sup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m:rPr>
                                  <m:nor/>
                                </m:rPr>
                                <a:rPr lang="en-US" altLang="zh-CN" sz="1800" dirty="0"/>
                                <m:t> 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1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sz="18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30C3AD35-041A-497D-BBB8-88F336178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845" y="4032660"/>
                <a:ext cx="3017173" cy="10054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箭头: 下 7">
            <a:extLst>
              <a:ext uri="{FF2B5EF4-FFF2-40B4-BE49-F238E27FC236}">
                <a16:creationId xmlns:a16="http://schemas.microsoft.com/office/drawing/2014/main" id="{7903243E-AF2D-4291-B58F-74F39EBABEAD}"/>
              </a:ext>
            </a:extLst>
          </p:cNvPr>
          <p:cNvSpPr/>
          <p:nvPr/>
        </p:nvSpPr>
        <p:spPr>
          <a:xfrm>
            <a:off x="2231416" y="5059508"/>
            <a:ext cx="151736" cy="168378"/>
          </a:xfrm>
          <a:prstGeom prst="downArrow">
            <a:avLst/>
          </a:prstGeom>
          <a:ln>
            <a:solidFill>
              <a:srgbClr val="1F49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EC82654-D141-4690-8F40-24A96A6A016B}"/>
                  </a:ext>
                </a:extLst>
              </p:cNvPr>
              <p:cNvSpPr txBox="1"/>
              <p:nvPr/>
            </p:nvSpPr>
            <p:spPr>
              <a:xfrm>
                <a:off x="-175185" y="1549684"/>
                <a:ext cx="6400548" cy="11070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任意</m:t>
                      </m:r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样本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到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超平面</m:t>
                      </m:r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距离</m:t>
                      </m:r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：</m:t>
                      </m:r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 dirty="0">
                                  <a:latin typeface="微软雅黑" panose="020B0503020204020204" pitchFamily="34" charset="-122"/>
                                  <a:ea typeface="微软雅黑" panose="020B0503020204020204" pitchFamily="34" charset="-122"/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EC82654-D141-4690-8F40-24A96A6A0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5185" y="1549684"/>
                <a:ext cx="6400548" cy="110703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504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距离公式的推导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12</a:t>
            </a:fld>
            <a:endParaRPr lang="en-US" altLang="zh-CN" dirty="0"/>
          </a:p>
        </p:txBody>
      </p:sp>
      <p:sp>
        <p:nvSpPr>
          <p:cNvPr id="22" name="页脚占位符 4">
            <a:extLst>
              <a:ext uri="{FF2B5EF4-FFF2-40B4-BE49-F238E27FC236}">
                <a16:creationId xmlns:a16="http://schemas.microsoft.com/office/drawing/2014/main" id="{C460E277-BE85-48CA-85EA-DE794CE523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7993C276-1BCB-4065-B59B-6D21010F0E7C}"/>
                  </a:ext>
                </a:extLst>
              </p:cNvPr>
              <p:cNvSpPr/>
              <p:nvPr/>
            </p:nvSpPr>
            <p:spPr>
              <a:xfrm>
                <a:off x="2062176" y="1885699"/>
                <a:ext cx="5019648" cy="557741"/>
              </a:xfrm>
              <a:prstGeom prst="rect">
                <a:avLst/>
              </a:prstGeom>
              <a:solidFill>
                <a:srgbClr val="4F81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给定点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，求其到超平面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𝐰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⊤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=0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的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距离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𝛿</m:t>
                    </m:r>
                  </m:oMath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7993C276-1BCB-4065-B59B-6D21010F0E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176" y="1885699"/>
                <a:ext cx="5019648" cy="5577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D74A9A7-7600-4394-95EA-FABA1F07555B}"/>
                  </a:ext>
                </a:extLst>
              </p:cNvPr>
              <p:cNvSpPr txBox="1"/>
              <p:nvPr/>
            </p:nvSpPr>
            <p:spPr>
              <a:xfrm>
                <a:off x="772437" y="2720571"/>
                <a:ext cx="7393018" cy="3387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342900" indent="-342900">
                  <a:buFont typeface="Arial" panose="020B0604020202020204" pitchFamily="34" charset="0"/>
                  <a:buChar char="•"/>
                  <a:defRPr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设点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000" dirty="0"/>
                  <a:t>在该超平面上的投影为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dirty="0"/>
                  <a:t>，则有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由：</a:t>
                </a:r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altLang="zh-CN" sz="2000" b="1" i="0" smtClean="0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GB" altLang="zh-CN" sz="2000" b="0" i="1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d>
                        <m:dPr>
                          <m:ctrlPr>
                            <a:rPr lang="en-GB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altLang="zh-CN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altLang="zh-CN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altLang="zh-C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altLang="zh-CN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CN" sz="20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altLang="zh-CN" sz="2000" b="1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GB" altLang="zh-CN" sz="2000" i="1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d>
                            <m:dPr>
                              <m:ctrlPr>
                                <a:rPr lang="en-GB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GB" altLang="zh-CN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GB" altLang="zh-CN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0" smtClean="0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altLang="zh-CN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可得：</a:t>
                </a:r>
                <a:endParaRPr lang="en-US" altLang="zh-CN" sz="20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altLang="zh-CN" sz="2000" b="1"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</m:e>
                                <m:sup>
                                  <m:r>
                                    <a:rPr lang="en-GB" altLang="zh-CN" sz="2000" i="1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GB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GB" altLang="zh-CN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GB" altLang="zh-CN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</m:d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GB" altLang="zh-CN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 dirty="0"/>
                                <m:t> 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D74A9A7-7600-4394-95EA-FABA1F075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37" y="2720571"/>
                <a:ext cx="7393018" cy="3387979"/>
              </a:xfrm>
              <a:prstGeom prst="rect">
                <a:avLst/>
              </a:prstGeom>
              <a:blipFill>
                <a:blip r:embed="rId3"/>
                <a:stretch>
                  <a:fillRect l="-7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344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学习目标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了解支持向量机的基本概念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b="1" dirty="0">
                <a:cs typeface="Times New Roman" panose="02020603050405020304" pitchFamily="18" charset="0"/>
              </a:rPr>
              <a:t> 掌握线性可分支持向量机模型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掌握软间隔支持向量机模型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理解非线性支持向量机中的核函数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介绍序列最小优化算法（阅读内容）</a:t>
            </a:r>
            <a:endParaRPr lang="en-US" altLang="zh-CN" sz="2000" dirty="0"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13</a:t>
            </a:fld>
            <a:endParaRPr lang="en-US" altLang="zh-CN" dirty="0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6B199E36-FA79-445A-B5F0-5C1794CBE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4367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线性可分支持向量机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支持向量机基本型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应用场景：线性可分的数据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优化目标：找到具有最大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间隔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的分隔超平面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该模型等价于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14</a:t>
            </a:fld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C1421E9-7617-4947-BDCC-E2C05D06D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912" y="3208656"/>
            <a:ext cx="4374183" cy="1507487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C735E5F5-167E-4488-B04F-B18B7D3F6388}"/>
              </a:ext>
            </a:extLst>
          </p:cNvPr>
          <p:cNvSpPr/>
          <p:nvPr/>
        </p:nvSpPr>
        <p:spPr>
          <a:xfrm>
            <a:off x="4191000" y="3250857"/>
            <a:ext cx="626269" cy="83774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F5CA92FF-DE54-4A65-AD94-A620294630FD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3886201" y="2976565"/>
            <a:ext cx="396514" cy="39697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798CA761-3DCE-4D4F-967B-54B519418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957" y="5058199"/>
            <a:ext cx="3948333" cy="1384802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1ED26648-F009-43AB-A366-99C0733CEB22}"/>
              </a:ext>
            </a:extLst>
          </p:cNvPr>
          <p:cNvSpPr/>
          <p:nvPr/>
        </p:nvSpPr>
        <p:spPr>
          <a:xfrm>
            <a:off x="6582186" y="5058199"/>
            <a:ext cx="1848718" cy="707980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线性约束下的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凸二次规划</a:t>
            </a:r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9078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线性可分支持向量机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1295966"/>
          </a:xfrm>
        </p:spPr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支持向量机基本型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cs typeface="Times New Roman" panose="02020603050405020304" pitchFamily="18" charset="0"/>
              </a:rPr>
              <a:t>模型存在哪些问题？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15</a:t>
            </a:fld>
            <a:endParaRPr lang="en-US" altLang="zh-CN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98CA761-3DCE-4D4F-967B-54B519418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545" y="2705549"/>
            <a:ext cx="4964910" cy="1741347"/>
          </a:xfrm>
          <a:prstGeom prst="rect">
            <a:avLst/>
          </a:prstGeom>
        </p:spPr>
      </p:pic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387DF85-6659-48FF-BD32-2A6D904B08E7}"/>
              </a:ext>
            </a:extLst>
          </p:cNvPr>
          <p:cNvSpPr txBox="1">
            <a:spLocks/>
          </p:cNvSpPr>
          <p:nvPr/>
        </p:nvSpPr>
        <p:spPr bwMode="auto">
          <a:xfrm>
            <a:off x="548538" y="4446896"/>
            <a:ext cx="8229600" cy="1295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82563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1pPr>
            <a:lvl2pPr marL="457200" lvl="1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2pPr>
            <a:lvl3pPr marL="731838" lvl="2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Char char="•"/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3pPr>
            <a:lvl4pPr marL="1006475" lvl="3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4pPr>
            <a:lvl5pPr marL="1189038" lvl="4" indent="-1365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5pPr>
            <a:lvl6pPr marL="2514600" lvl="5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•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6pPr>
            <a:lvl7pPr marL="2971800" lvl="6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•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7pPr>
            <a:lvl8pPr marL="3429000" lvl="7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•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8pPr>
            <a:lvl9pPr marL="3886200" lvl="8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•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9pPr>
          </a:lstStyle>
          <a:p>
            <a:pPr defTabSz="9144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2000" dirty="0">
              <a:cs typeface="Times New Roman" panose="02020603050405020304" pitchFamily="18" charset="0"/>
            </a:endParaRPr>
          </a:p>
          <a:p>
            <a:pPr defTabSz="9144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不等式约束较为复杂，求解难度大</a:t>
            </a:r>
            <a:endParaRPr lang="en-US" altLang="zh-CN" sz="2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75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线性可分支持向量机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2386532"/>
          </a:xfrm>
        </p:spPr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线性可分支持向量机</a:t>
            </a:r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的对偶问题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拉格朗日乘子：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拉格朗日函数：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KKT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条件：</a:t>
            </a:r>
            <a:endParaRPr lang="en-GB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16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8D4D51-8DB1-44F5-A309-2A679BB07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295" y="2037373"/>
            <a:ext cx="2045592" cy="4689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586BC1E-8D74-4CBB-BC6F-0E25331AD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350" y="2529763"/>
            <a:ext cx="4625150" cy="70627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BF923EB-911A-4129-91FD-5B314792622E}"/>
              </a:ext>
            </a:extLst>
          </p:cNvPr>
          <p:cNvSpPr/>
          <p:nvPr/>
        </p:nvSpPr>
        <p:spPr>
          <a:xfrm>
            <a:off x="5382215" y="2654490"/>
            <a:ext cx="1755564" cy="448836"/>
          </a:xfrm>
          <a:prstGeom prst="rect">
            <a:avLst/>
          </a:prstGeom>
          <a:solidFill>
            <a:schemeClr val="accent6">
              <a:lumMod val="60000"/>
              <a:lumOff val="4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7346988-BBC0-419F-8E79-9FDCC463063F}"/>
              </a:ext>
            </a:extLst>
          </p:cNvPr>
          <p:cNvSpPr/>
          <p:nvPr/>
        </p:nvSpPr>
        <p:spPr>
          <a:xfrm>
            <a:off x="3864408" y="2548137"/>
            <a:ext cx="871916" cy="687897"/>
          </a:xfrm>
          <a:prstGeom prst="rect">
            <a:avLst/>
          </a:prstGeom>
          <a:solidFill>
            <a:srgbClr val="92D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D0EBFF0-4D1B-4652-911E-7CCA763AC3AB}"/>
                  </a:ext>
                </a:extLst>
              </p:cNvPr>
              <p:cNvSpPr txBox="1"/>
              <p:nvPr/>
            </p:nvSpPr>
            <p:spPr>
              <a:xfrm>
                <a:off x="620973" y="3337430"/>
                <a:ext cx="5741299" cy="2152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zh-CN" sz="2000" b="1" i="0" smtClean="0">
                              <a:latin typeface="Cambria Math" panose="02040503050406030204" pitchFamily="18" charset="0"/>
                            </a:rPr>
                            <m:t>𝐰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0" smtClean="0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altLang="zh-CN" sz="2000" b="1" i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000" b="1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p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altLang="zh-CN" sz="2000" b="1" dirty="0"/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altLang="zh-CN" sz="2000" b="1" i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p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000" dirty="0"/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p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altLang="zh-CN" sz="2000" b="1" dirty="0"/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0" smtClean="0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GB" altLang="zh-CN" sz="2000" b="1" i="1" smtClean="0">
                                  <a:latin typeface="Cambria Math" panose="02040503050406030204" pitchFamily="18" charset="0"/>
                                </a:rPr>
                                <m:t>∗,</m:t>
                              </m:r>
                              <m:r>
                                <a:rPr lang="en-GB" altLang="zh-CN" sz="2000" b="0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GB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altLang="zh-CN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GB" altLang="zh-CN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≤0,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=1,2,…,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altLang="zh-CN" sz="2000" b="0" dirty="0"/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altLang="zh-CN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altLang="zh-CN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</m:e>
                                <m:sup>
                                  <m:r>
                                    <a:rPr lang="en-GB" altLang="zh-CN" sz="2000" b="1" i="1">
                                      <a:latin typeface="Cambria Math" panose="02040503050406030204" pitchFamily="18" charset="0"/>
                                    </a:rPr>
                                    <m:t>∗,</m:t>
                                  </m:r>
                                  <m:r>
                                    <a:rPr lang="en-GB" altLang="zh-CN" sz="2000" i="1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GB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altLang="zh-CN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GB" altLang="zh-CN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GB" altLang="zh-CN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=1,2,…,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D0EBFF0-4D1B-4652-911E-7CCA763AC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73" y="3337430"/>
                <a:ext cx="5741299" cy="21529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04AED466-770A-43E9-8C3C-C6990A6E22EB}"/>
              </a:ext>
            </a:extLst>
          </p:cNvPr>
          <p:cNvCxnSpPr>
            <a:cxnSpLocks/>
          </p:cNvCxnSpPr>
          <p:nvPr/>
        </p:nvCxnSpPr>
        <p:spPr>
          <a:xfrm>
            <a:off x="4786313" y="3621966"/>
            <a:ext cx="1575959" cy="2516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1EBD8B1E-C1D8-45EE-B4D4-53E89AA433AB}"/>
              </a:ext>
            </a:extLst>
          </p:cNvPr>
          <p:cNvCxnSpPr>
            <a:cxnSpLocks/>
          </p:cNvCxnSpPr>
          <p:nvPr/>
        </p:nvCxnSpPr>
        <p:spPr>
          <a:xfrm>
            <a:off x="4786313" y="4024313"/>
            <a:ext cx="1575959" cy="6842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6BAE24EB-BC10-41A4-B4FB-E0C3ADDC80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6030" y="5597754"/>
            <a:ext cx="4312369" cy="780688"/>
          </a:xfrm>
          <a:prstGeom prst="rect">
            <a:avLst/>
          </a:prstGeom>
        </p:spPr>
      </p:pic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FC3EF728-6932-4CE2-9E5B-81552C667CEC}"/>
              </a:ext>
            </a:extLst>
          </p:cNvPr>
          <p:cNvSpPr txBox="1">
            <a:spLocks/>
          </p:cNvSpPr>
          <p:nvPr/>
        </p:nvSpPr>
        <p:spPr bwMode="auto">
          <a:xfrm>
            <a:off x="457200" y="5634683"/>
            <a:ext cx="2768830" cy="60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82563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1pPr>
            <a:lvl2pPr marL="457200" lvl="1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2pPr>
            <a:lvl3pPr marL="731838" lvl="2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Char char="•"/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3pPr>
            <a:lvl4pPr marL="1006475" lvl="3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4pPr>
            <a:lvl5pPr marL="1189038" lvl="4" indent="-1365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5pPr>
            <a:lvl6pPr marL="2514600" lvl="5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•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6pPr>
            <a:lvl7pPr marL="2971800" lvl="6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•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7pPr>
            <a:lvl8pPr marL="3429000" lvl="7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•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8pPr>
            <a:lvl9pPr marL="3886200" lvl="8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•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9pPr>
          </a:lstStyle>
          <a:p>
            <a:pPr defTabSz="9144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化简拉格朗日函数</a:t>
            </a:r>
            <a:endParaRPr lang="en-US" altLang="zh-CN" sz="2000" dirty="0">
              <a:cs typeface="Times New Roman" panose="02020603050405020304" pitchFamily="18" charset="0"/>
            </a:endParaRPr>
          </a:p>
        </p:txBody>
      </p:sp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A4391168-0EE3-4A67-9F07-D753CCFF3F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257873"/>
              </p:ext>
            </p:extLst>
          </p:nvPr>
        </p:nvGraphicFramePr>
        <p:xfrm>
          <a:off x="6485443" y="3576360"/>
          <a:ext cx="1442114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99920" imgH="393480" progId="Equation.DSMT4">
                  <p:embed/>
                </p:oleObj>
              </mc:Choice>
              <mc:Fallback>
                <p:oleObj name="Equation" r:id="rId6" imgW="799920" imgH="39348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ED235B34-6589-4117-AF80-22D2CF9BBB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85443" y="3576360"/>
                        <a:ext cx="1442114" cy="709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E5F6D1DD-5530-417E-B75A-D4F7279668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6526502"/>
              </p:ext>
            </p:extLst>
          </p:nvPr>
        </p:nvGraphicFramePr>
        <p:xfrm>
          <a:off x="6485443" y="4366915"/>
          <a:ext cx="1098550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609480" imgH="393480" progId="Equation.DSMT4">
                  <p:embed/>
                </p:oleObj>
              </mc:Choice>
              <mc:Fallback>
                <p:oleObj name="Equation" r:id="rId8" imgW="609480" imgH="393480" progId="Equation.DSMT4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BCD4362F-B97A-4375-9E31-73E702DAA3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485443" y="4366915"/>
                        <a:ext cx="1098550" cy="709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831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线性可分支持向量机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线性可分支持向量机</a:t>
            </a:r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的对偶问题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对偶问题：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2000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2000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模型存在哪些问题？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17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615C295-C8BD-4CDD-B7EB-9CF38EB34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898" y="2202407"/>
            <a:ext cx="4162616" cy="245318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D53CFC4-4939-4730-82D0-C88D3CF41FA8}"/>
              </a:ext>
            </a:extLst>
          </p:cNvPr>
          <p:cNvSpPr txBox="1"/>
          <p:nvPr/>
        </p:nvSpPr>
        <p:spPr>
          <a:xfrm>
            <a:off x="818865" y="5227524"/>
            <a:ext cx="62984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对偶变量数量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样本数，求解难度大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解决方法：序列最小优化算法</a:t>
            </a:r>
          </a:p>
        </p:txBody>
      </p:sp>
    </p:spTree>
    <p:extLst>
      <p:ext uri="{BB962C8B-B14F-4D97-AF65-F5344CB8AC3E}">
        <p14:creationId xmlns:p14="http://schemas.microsoft.com/office/powerpoint/2010/main" val="59278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线性可分支持向量机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1284891"/>
          </a:xfrm>
        </p:spPr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线性可分支持向量机</a:t>
            </a:r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的对偶问题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如何从对偶问题的解得到原问题的解？</a:t>
            </a:r>
            <a:endParaRPr lang="en-US" altLang="zh-CN" sz="2000" dirty="0"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18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7AF8DFEA-7C87-4AE1-8CC2-49C424D9815B}"/>
              </a:ext>
            </a:extLst>
          </p:cNvPr>
          <p:cNvSpPr txBox="1">
            <a:spLocks/>
          </p:cNvSpPr>
          <p:nvPr/>
        </p:nvSpPr>
        <p:spPr bwMode="auto">
          <a:xfrm>
            <a:off x="760078" y="2931994"/>
            <a:ext cx="2440322" cy="60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82563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1pPr>
            <a:lvl2pPr marL="457200" lvl="1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2pPr>
            <a:lvl3pPr marL="731838" lvl="2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Char char="•"/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3pPr>
            <a:lvl4pPr marL="1006475" lvl="3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4pPr>
            <a:lvl5pPr marL="1189038" lvl="4" indent="-1365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5pPr>
            <a:lvl6pPr marL="2514600" lvl="5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•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6pPr>
            <a:lvl7pPr marL="2971800" lvl="6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•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7pPr>
            <a:lvl8pPr marL="3429000" lvl="7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•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8pPr>
            <a:lvl9pPr marL="3886200" lvl="8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•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9pPr>
          </a:lstStyle>
          <a:p>
            <a:pPr defTabSz="9144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由</a:t>
            </a:r>
            <a:r>
              <a:rPr lang="en-US" altLang="zh-CN" sz="2000" dirty="0">
                <a:cs typeface="Times New Roman" panose="02020603050405020304" pitchFamily="18" charset="0"/>
              </a:rPr>
              <a:t>KKT</a:t>
            </a:r>
            <a:r>
              <a:rPr lang="zh-CN" altLang="en-US" sz="2000" dirty="0">
                <a:cs typeface="Times New Roman" panose="02020603050405020304" pitchFamily="18" charset="0"/>
              </a:rPr>
              <a:t>条件可得：</a:t>
            </a:r>
            <a:endParaRPr lang="en-US" altLang="zh-CN" sz="2000" dirty="0"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67D4AA5-FB26-4194-8CAB-448E08E44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895" y="3712990"/>
            <a:ext cx="2656210" cy="49881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470D4A1-AB63-4167-8053-64295071AFB6}"/>
              </a:ext>
            </a:extLst>
          </p:cNvPr>
          <p:cNvSpPr txBox="1"/>
          <p:nvPr/>
        </p:nvSpPr>
        <p:spPr>
          <a:xfrm>
            <a:off x="6232339" y="3777734"/>
            <a:ext cx="212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（互补松弛条件）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95AED8EB-2B46-48A3-84D3-F979901992B4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4572000" y="4211809"/>
            <a:ext cx="0" cy="4270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65469854-FF66-4FF2-A2E3-ED69A826FA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29587"/>
              </p:ext>
            </p:extLst>
          </p:nvPr>
        </p:nvGraphicFramePr>
        <p:xfrm>
          <a:off x="3295690" y="2808891"/>
          <a:ext cx="1765273" cy="8690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41908" imgH="708865" progId="Equation.DSMT4">
                  <p:embed/>
                </p:oleObj>
              </mc:Choice>
              <mc:Fallback>
                <p:oleObj name="Equation" r:id="rId3" imgW="1441908" imgH="708865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95690" y="2808891"/>
                        <a:ext cx="1765273" cy="8690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4" name="组合 43">
            <a:extLst>
              <a:ext uri="{FF2B5EF4-FFF2-40B4-BE49-F238E27FC236}">
                <a16:creationId xmlns:a16="http://schemas.microsoft.com/office/drawing/2014/main" id="{35C9735F-EA6E-4C8C-AEE1-FE5B46232F14}"/>
              </a:ext>
            </a:extLst>
          </p:cNvPr>
          <p:cNvGrpSpPr/>
          <p:nvPr/>
        </p:nvGrpSpPr>
        <p:grpSpPr>
          <a:xfrm>
            <a:off x="735945" y="5474764"/>
            <a:ext cx="6413185" cy="423405"/>
            <a:chOff x="733617" y="5460574"/>
            <a:chExt cx="6413185" cy="423405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4394B52-FF4E-41E5-920D-EF405509A428}"/>
                </a:ext>
              </a:extLst>
            </p:cNvPr>
            <p:cNvSpPr txBox="1"/>
            <p:nvPr/>
          </p:nvSpPr>
          <p:spPr>
            <a:xfrm>
              <a:off x="733617" y="5493911"/>
              <a:ext cx="426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①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" name="对象 2">
                  <a:extLst>
                    <a:ext uri="{FF2B5EF4-FFF2-40B4-BE49-F238E27FC236}">
                      <a16:creationId xmlns:a16="http://schemas.microsoft.com/office/drawing/2014/main" id="{6AC4F27C-13B0-4B28-BD83-191A76DCDF3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057853967"/>
                    </p:ext>
                  </p:extLst>
                </p:nvPr>
              </p:nvGraphicFramePr>
              <p:xfrm>
                <a:off x="1271961" y="5493910"/>
                <a:ext cx="698018" cy="390069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5" imgW="431640" imgH="241200" progId="Equation.DSMT4">
                        <p:embed/>
                      </p:oleObj>
                    </mc:Choice>
                    <mc:Fallback>
                      <p:oleObj name="Equation" r:id="rId5" imgW="431640" imgH="241200" progId="Equation.DSMT4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271961" y="5493910"/>
                              <a:ext cx="698018" cy="39006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3" name="对象 2">
                  <a:extLst>
                    <a:ext uri="{FF2B5EF4-FFF2-40B4-BE49-F238E27FC236}">
                      <a16:creationId xmlns:a16="http://schemas.microsoft.com/office/drawing/2014/main" id="{6AC4F27C-13B0-4B28-BD83-191A76DCDF3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057853967"/>
                    </p:ext>
                  </p:extLst>
                </p:nvPr>
              </p:nvGraphicFramePr>
              <p:xfrm>
                <a:off x="1271961" y="5493910"/>
                <a:ext cx="698018" cy="390069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7" imgW="431640" imgH="241200" progId="Equation.DSMT4">
                        <p:embed/>
                      </p:oleObj>
                    </mc:Choice>
                    <mc:Fallback>
                      <p:oleObj name="Equation" r:id="rId7" imgW="431640" imgH="241200" progId="Equation.DSMT4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271961" y="5493910"/>
                              <a:ext cx="698018" cy="39006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sp>
          <p:nvSpPr>
            <p:cNvPr id="20" name="箭头: 下 19">
              <a:extLst>
                <a:ext uri="{FF2B5EF4-FFF2-40B4-BE49-F238E27FC236}">
                  <a16:creationId xmlns:a16="http://schemas.microsoft.com/office/drawing/2014/main" id="{E9083ECF-2D05-49EB-AB82-ACC14684590F}"/>
                </a:ext>
              </a:extLst>
            </p:cNvPr>
            <p:cNvSpPr/>
            <p:nvPr/>
          </p:nvSpPr>
          <p:spPr>
            <a:xfrm rot="16200000">
              <a:off x="2390778" y="5531691"/>
              <a:ext cx="181426" cy="293772"/>
            </a:xfrm>
            <a:custGeom>
              <a:avLst/>
              <a:gdLst>
                <a:gd name="connsiteX0" fmla="*/ 0 w 181426"/>
                <a:gd name="connsiteY0" fmla="*/ 203059 h 293772"/>
                <a:gd name="connsiteX1" fmla="*/ 45357 w 181426"/>
                <a:gd name="connsiteY1" fmla="*/ 203059 h 293772"/>
                <a:gd name="connsiteX2" fmla="*/ 45357 w 181426"/>
                <a:gd name="connsiteY2" fmla="*/ 0 h 293772"/>
                <a:gd name="connsiteX3" fmla="*/ 136070 w 181426"/>
                <a:gd name="connsiteY3" fmla="*/ 0 h 293772"/>
                <a:gd name="connsiteX4" fmla="*/ 136070 w 181426"/>
                <a:gd name="connsiteY4" fmla="*/ 203059 h 293772"/>
                <a:gd name="connsiteX5" fmla="*/ 181426 w 181426"/>
                <a:gd name="connsiteY5" fmla="*/ 203059 h 293772"/>
                <a:gd name="connsiteX6" fmla="*/ 90713 w 181426"/>
                <a:gd name="connsiteY6" fmla="*/ 293772 h 293772"/>
                <a:gd name="connsiteX7" fmla="*/ 0 w 181426"/>
                <a:gd name="connsiteY7" fmla="*/ 203059 h 29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426" h="293772" fill="none" extrusionOk="0">
                  <a:moveTo>
                    <a:pt x="0" y="203059"/>
                  </a:moveTo>
                  <a:cubicBezTo>
                    <a:pt x="19908" y="203279"/>
                    <a:pt x="36023" y="203202"/>
                    <a:pt x="45357" y="203059"/>
                  </a:cubicBezTo>
                  <a:cubicBezTo>
                    <a:pt x="53191" y="111447"/>
                    <a:pt x="37677" y="62033"/>
                    <a:pt x="45357" y="0"/>
                  </a:cubicBezTo>
                  <a:cubicBezTo>
                    <a:pt x="67986" y="2116"/>
                    <a:pt x="116660" y="-159"/>
                    <a:pt x="136070" y="0"/>
                  </a:cubicBezTo>
                  <a:cubicBezTo>
                    <a:pt x="144725" y="79724"/>
                    <a:pt x="131834" y="144104"/>
                    <a:pt x="136070" y="203059"/>
                  </a:cubicBezTo>
                  <a:cubicBezTo>
                    <a:pt x="150419" y="203743"/>
                    <a:pt x="168575" y="201076"/>
                    <a:pt x="181426" y="203059"/>
                  </a:cubicBezTo>
                  <a:cubicBezTo>
                    <a:pt x="155737" y="225930"/>
                    <a:pt x="114746" y="263164"/>
                    <a:pt x="90713" y="293772"/>
                  </a:cubicBezTo>
                  <a:cubicBezTo>
                    <a:pt x="62419" y="262679"/>
                    <a:pt x="24732" y="229840"/>
                    <a:pt x="0" y="203059"/>
                  </a:cubicBezTo>
                  <a:close/>
                </a:path>
                <a:path w="181426" h="293772" stroke="0" extrusionOk="0">
                  <a:moveTo>
                    <a:pt x="0" y="203059"/>
                  </a:moveTo>
                  <a:cubicBezTo>
                    <a:pt x="16923" y="201575"/>
                    <a:pt x="29693" y="203019"/>
                    <a:pt x="45357" y="203059"/>
                  </a:cubicBezTo>
                  <a:cubicBezTo>
                    <a:pt x="40618" y="124223"/>
                    <a:pt x="36049" y="66596"/>
                    <a:pt x="45357" y="0"/>
                  </a:cubicBezTo>
                  <a:cubicBezTo>
                    <a:pt x="72134" y="-245"/>
                    <a:pt x="99426" y="1404"/>
                    <a:pt x="136070" y="0"/>
                  </a:cubicBezTo>
                  <a:cubicBezTo>
                    <a:pt x="143025" y="81978"/>
                    <a:pt x="138422" y="144985"/>
                    <a:pt x="136070" y="203059"/>
                  </a:cubicBezTo>
                  <a:cubicBezTo>
                    <a:pt x="152887" y="202020"/>
                    <a:pt x="169919" y="202288"/>
                    <a:pt x="181426" y="203059"/>
                  </a:cubicBezTo>
                  <a:cubicBezTo>
                    <a:pt x="148844" y="240868"/>
                    <a:pt x="125616" y="253262"/>
                    <a:pt x="90713" y="293772"/>
                  </a:cubicBezTo>
                  <a:cubicBezTo>
                    <a:pt x="62237" y="265950"/>
                    <a:pt x="43625" y="242940"/>
                    <a:pt x="0" y="203059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1F497D"/>
              </a:solidFill>
              <a:extLst>
                <a:ext uri="{C807C97D-BFC1-408E-A445-0C87EB9F89A2}">
                  <ask:lineSketchStyleProps xmlns:ask="http://schemas.microsoft.com/office/drawing/2018/sketchyshapes" sd="737513247">
                    <a:prstGeom prst="downArrow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99F7C6AF-0511-497D-85E9-C8E9900BC2F5}"/>
                    </a:ext>
                  </a:extLst>
                </p:cNvPr>
                <p:cNvSpPr txBox="1"/>
                <p:nvPr/>
              </p:nvSpPr>
              <p:spPr>
                <a:xfrm>
                  <a:off x="2825861" y="5489734"/>
                  <a:ext cx="304778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对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𝐰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∗</m:t>
                          </m:r>
                        </m:sup>
                      </m:sSup>
                    </m:oMath>
                  </a14:m>
                  <a:r>
                    <a:rPr lang="zh-CN" altLang="en-US" b="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没有影响</a:t>
                  </a:r>
                  <a:endParaRPr lang="en-US" altLang="zh-CN" b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99F7C6AF-0511-497D-85E9-C8E9900BC2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5861" y="5489734"/>
                  <a:ext cx="3047783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800" t="-10000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箭头: 下 31">
              <a:extLst>
                <a:ext uri="{FF2B5EF4-FFF2-40B4-BE49-F238E27FC236}">
                  <a16:creationId xmlns:a16="http://schemas.microsoft.com/office/drawing/2014/main" id="{41A5FC68-055E-49F9-910D-47CAFB6939E8}"/>
                </a:ext>
              </a:extLst>
            </p:cNvPr>
            <p:cNvSpPr/>
            <p:nvPr/>
          </p:nvSpPr>
          <p:spPr>
            <a:xfrm rot="16200000">
              <a:off x="4770156" y="5522165"/>
              <a:ext cx="181426" cy="293772"/>
            </a:xfrm>
            <a:custGeom>
              <a:avLst/>
              <a:gdLst>
                <a:gd name="connsiteX0" fmla="*/ 0 w 181426"/>
                <a:gd name="connsiteY0" fmla="*/ 203059 h 293772"/>
                <a:gd name="connsiteX1" fmla="*/ 45357 w 181426"/>
                <a:gd name="connsiteY1" fmla="*/ 203059 h 293772"/>
                <a:gd name="connsiteX2" fmla="*/ 45357 w 181426"/>
                <a:gd name="connsiteY2" fmla="*/ 0 h 293772"/>
                <a:gd name="connsiteX3" fmla="*/ 136070 w 181426"/>
                <a:gd name="connsiteY3" fmla="*/ 0 h 293772"/>
                <a:gd name="connsiteX4" fmla="*/ 136070 w 181426"/>
                <a:gd name="connsiteY4" fmla="*/ 203059 h 293772"/>
                <a:gd name="connsiteX5" fmla="*/ 181426 w 181426"/>
                <a:gd name="connsiteY5" fmla="*/ 203059 h 293772"/>
                <a:gd name="connsiteX6" fmla="*/ 90713 w 181426"/>
                <a:gd name="connsiteY6" fmla="*/ 293772 h 293772"/>
                <a:gd name="connsiteX7" fmla="*/ 0 w 181426"/>
                <a:gd name="connsiteY7" fmla="*/ 203059 h 29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426" h="293772" fill="none" extrusionOk="0">
                  <a:moveTo>
                    <a:pt x="0" y="203059"/>
                  </a:moveTo>
                  <a:cubicBezTo>
                    <a:pt x="19908" y="203279"/>
                    <a:pt x="36023" y="203202"/>
                    <a:pt x="45357" y="203059"/>
                  </a:cubicBezTo>
                  <a:cubicBezTo>
                    <a:pt x="53191" y="111447"/>
                    <a:pt x="37677" y="62033"/>
                    <a:pt x="45357" y="0"/>
                  </a:cubicBezTo>
                  <a:cubicBezTo>
                    <a:pt x="67986" y="2116"/>
                    <a:pt x="116660" y="-159"/>
                    <a:pt x="136070" y="0"/>
                  </a:cubicBezTo>
                  <a:cubicBezTo>
                    <a:pt x="144725" y="79724"/>
                    <a:pt x="131834" y="144104"/>
                    <a:pt x="136070" y="203059"/>
                  </a:cubicBezTo>
                  <a:cubicBezTo>
                    <a:pt x="150419" y="203743"/>
                    <a:pt x="168575" y="201076"/>
                    <a:pt x="181426" y="203059"/>
                  </a:cubicBezTo>
                  <a:cubicBezTo>
                    <a:pt x="155737" y="225930"/>
                    <a:pt x="114746" y="263164"/>
                    <a:pt x="90713" y="293772"/>
                  </a:cubicBezTo>
                  <a:cubicBezTo>
                    <a:pt x="62419" y="262679"/>
                    <a:pt x="24732" y="229840"/>
                    <a:pt x="0" y="203059"/>
                  </a:cubicBezTo>
                  <a:close/>
                </a:path>
                <a:path w="181426" h="293772" stroke="0" extrusionOk="0">
                  <a:moveTo>
                    <a:pt x="0" y="203059"/>
                  </a:moveTo>
                  <a:cubicBezTo>
                    <a:pt x="16923" y="201575"/>
                    <a:pt x="29693" y="203019"/>
                    <a:pt x="45357" y="203059"/>
                  </a:cubicBezTo>
                  <a:cubicBezTo>
                    <a:pt x="40618" y="124223"/>
                    <a:pt x="36049" y="66596"/>
                    <a:pt x="45357" y="0"/>
                  </a:cubicBezTo>
                  <a:cubicBezTo>
                    <a:pt x="72134" y="-245"/>
                    <a:pt x="99426" y="1404"/>
                    <a:pt x="136070" y="0"/>
                  </a:cubicBezTo>
                  <a:cubicBezTo>
                    <a:pt x="143025" y="81978"/>
                    <a:pt x="138422" y="144985"/>
                    <a:pt x="136070" y="203059"/>
                  </a:cubicBezTo>
                  <a:cubicBezTo>
                    <a:pt x="152887" y="202020"/>
                    <a:pt x="169919" y="202288"/>
                    <a:pt x="181426" y="203059"/>
                  </a:cubicBezTo>
                  <a:cubicBezTo>
                    <a:pt x="148844" y="240868"/>
                    <a:pt x="125616" y="253262"/>
                    <a:pt x="90713" y="293772"/>
                  </a:cubicBezTo>
                  <a:cubicBezTo>
                    <a:pt x="62237" y="265950"/>
                    <a:pt x="43625" y="242940"/>
                    <a:pt x="0" y="203059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1F497D"/>
              </a:solidFill>
              <a:extLst>
                <a:ext uri="{C807C97D-BFC1-408E-A445-0C87EB9F89A2}">
                  <ask:lineSketchStyleProps xmlns:ask="http://schemas.microsoft.com/office/drawing/2018/sketchyshapes" sd="737513247">
                    <a:prstGeom prst="downArrow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3" name="对象 32">
                  <a:extLst>
                    <a:ext uri="{FF2B5EF4-FFF2-40B4-BE49-F238E27FC236}">
                      <a16:creationId xmlns:a16="http://schemas.microsoft.com/office/drawing/2014/main" id="{CEDA9AC8-BF8C-4FE9-B683-9C43155260B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646813535"/>
                    </p:ext>
                  </p:extLst>
                </p:nvPr>
              </p:nvGraphicFramePr>
              <p:xfrm>
                <a:off x="5298530" y="5460574"/>
                <a:ext cx="1848272" cy="41314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0" imgW="1079280" imgH="241200" progId="Equation.DSMT4">
                        <p:embed/>
                      </p:oleObj>
                    </mc:Choice>
                    <mc:Fallback>
                      <p:oleObj name="Equation" r:id="rId10" imgW="1079280" imgH="241200" progId="Equation.DSMT4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298530" y="5460574"/>
                              <a:ext cx="1848272" cy="41314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33" name="对象 32">
                  <a:extLst>
                    <a:ext uri="{FF2B5EF4-FFF2-40B4-BE49-F238E27FC236}">
                      <a16:creationId xmlns:a16="http://schemas.microsoft.com/office/drawing/2014/main" id="{CEDA9AC8-BF8C-4FE9-B683-9C43155260B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646813535"/>
                    </p:ext>
                  </p:extLst>
                </p:nvPr>
              </p:nvGraphicFramePr>
              <p:xfrm>
                <a:off x="5298530" y="5460574"/>
                <a:ext cx="1848272" cy="41314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2" imgW="1079280" imgH="241200" progId="Equation.DSMT4">
                        <p:embed/>
                      </p:oleObj>
                    </mc:Choice>
                    <mc:Fallback>
                      <p:oleObj name="Equation" r:id="rId12" imgW="1079280" imgH="241200" progId="Equation.DSMT4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1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298530" y="5460574"/>
                              <a:ext cx="1848272" cy="41314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83A5D45C-7339-4EB0-9F2C-C83E4E688D58}"/>
              </a:ext>
            </a:extLst>
          </p:cNvPr>
          <p:cNvGrpSpPr/>
          <p:nvPr/>
        </p:nvGrpSpPr>
        <p:grpSpPr>
          <a:xfrm>
            <a:off x="2894873" y="4643185"/>
            <a:ext cx="3354254" cy="416719"/>
            <a:chOff x="4952105" y="2486301"/>
            <a:chExt cx="3354254" cy="416719"/>
          </a:xfrm>
        </p:grpSpPr>
        <p:graphicFrame>
          <p:nvGraphicFramePr>
            <p:cNvPr id="34" name="对象 33">
              <a:extLst>
                <a:ext uri="{FF2B5EF4-FFF2-40B4-BE49-F238E27FC236}">
                  <a16:creationId xmlns:a16="http://schemas.microsoft.com/office/drawing/2014/main" id="{F819FEC9-1B8C-48C9-B746-EE01107FD71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00807739"/>
                </p:ext>
              </p:extLst>
            </p:nvPr>
          </p:nvGraphicFramePr>
          <p:xfrm>
            <a:off x="5534870" y="2512495"/>
            <a:ext cx="698500" cy="390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698092" imgH="390254" progId="Equation.DSMT4">
                    <p:embed/>
                  </p:oleObj>
                </mc:Choice>
                <mc:Fallback>
                  <p:oleObj name="Equation" r:id="rId14" imgW="698092" imgH="390254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5534870" y="2512495"/>
                          <a:ext cx="698500" cy="3905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EE48114B-613A-4DBB-BD1A-1326E1C42F57}"/>
                </a:ext>
              </a:extLst>
            </p:cNvPr>
            <p:cNvSpPr txBox="1"/>
            <p:nvPr/>
          </p:nvSpPr>
          <p:spPr>
            <a:xfrm>
              <a:off x="4952105" y="2507494"/>
              <a:ext cx="1666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必有           或</a:t>
              </a:r>
              <a:endParaRPr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36" name="对象 35">
              <a:extLst>
                <a:ext uri="{FF2B5EF4-FFF2-40B4-BE49-F238E27FC236}">
                  <a16:creationId xmlns:a16="http://schemas.microsoft.com/office/drawing/2014/main" id="{14CF544E-20C6-47DC-B0D5-34BD2CB6A09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98788560"/>
                </p:ext>
              </p:extLst>
            </p:nvPr>
          </p:nvGraphicFramePr>
          <p:xfrm>
            <a:off x="6559273" y="2486301"/>
            <a:ext cx="1747086" cy="390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1079280" imgH="241200" progId="Equation.DSMT4">
                    <p:embed/>
                  </p:oleObj>
                </mc:Choice>
                <mc:Fallback>
                  <p:oleObj name="Equation" r:id="rId16" imgW="1079280" imgH="2412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6559273" y="2486301"/>
                          <a:ext cx="1747086" cy="3905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0CF8CF1-4547-48E1-963A-096AC4724DD1}"/>
              </a:ext>
            </a:extLst>
          </p:cNvPr>
          <p:cNvGrpSpPr/>
          <p:nvPr/>
        </p:nvGrpSpPr>
        <p:grpSpPr>
          <a:xfrm>
            <a:off x="752309" y="6002553"/>
            <a:ext cx="6149157" cy="413143"/>
            <a:chOff x="749981" y="5988363"/>
            <a:chExt cx="6149157" cy="413143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FC77749D-A720-4134-BD3A-D32D1FB84AA4}"/>
                </a:ext>
              </a:extLst>
            </p:cNvPr>
            <p:cNvSpPr txBox="1"/>
            <p:nvPr/>
          </p:nvSpPr>
          <p:spPr>
            <a:xfrm>
              <a:off x="749981" y="6003475"/>
              <a:ext cx="426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②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9" name="对象 38">
                  <a:extLst>
                    <a:ext uri="{FF2B5EF4-FFF2-40B4-BE49-F238E27FC236}">
                      <a16:creationId xmlns:a16="http://schemas.microsoft.com/office/drawing/2014/main" id="{A8B8D49D-7A94-4207-8C66-495C977D3E0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67668399"/>
                    </p:ext>
                  </p:extLst>
                </p:nvPr>
              </p:nvGraphicFramePr>
              <p:xfrm>
                <a:off x="1288325" y="6003474"/>
                <a:ext cx="698018" cy="390069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8" imgW="431640" imgH="241200" progId="Equation.DSMT4">
                        <p:embed/>
                      </p:oleObj>
                    </mc:Choice>
                    <mc:Fallback>
                      <p:oleObj name="Equation" r:id="rId18" imgW="431640" imgH="241200" progId="Equation.DSMT4">
                        <p:embed/>
                        <p:pic>
                          <p:nvPicPr>
                            <p:cNvPr id="3" name="对象 2">
                              <a:extLst>
                                <a:ext uri="{FF2B5EF4-FFF2-40B4-BE49-F238E27FC236}">
                                  <a16:creationId xmlns:a16="http://schemas.microsoft.com/office/drawing/2014/main" id="{6AC4F27C-13B0-4B28-BD83-191A76DCDF35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288325" y="6003474"/>
                              <a:ext cx="698018" cy="39006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39" name="对象 38">
                  <a:extLst>
                    <a:ext uri="{FF2B5EF4-FFF2-40B4-BE49-F238E27FC236}">
                      <a16:creationId xmlns:a16="http://schemas.microsoft.com/office/drawing/2014/main" id="{A8B8D49D-7A94-4207-8C66-495C977D3E0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67668399"/>
                    </p:ext>
                  </p:extLst>
                </p:nvPr>
              </p:nvGraphicFramePr>
              <p:xfrm>
                <a:off x="1288325" y="6003474"/>
                <a:ext cx="698018" cy="390069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20" imgW="431640" imgH="241200" progId="Equation.DSMT4">
                        <p:embed/>
                      </p:oleObj>
                    </mc:Choice>
                    <mc:Fallback>
                      <p:oleObj name="Equation" r:id="rId20" imgW="431640" imgH="241200" progId="Equation.DSMT4">
                        <p:embed/>
                        <p:pic>
                          <p:nvPicPr>
                            <p:cNvPr id="3" name="对象 2">
                              <a:extLst>
                                <a:ext uri="{FF2B5EF4-FFF2-40B4-BE49-F238E27FC236}">
                                  <a16:creationId xmlns:a16="http://schemas.microsoft.com/office/drawing/2014/main" id="{6AC4F27C-13B0-4B28-BD83-191A76DCDF35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288325" y="6003474"/>
                              <a:ext cx="698018" cy="39006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sp>
          <p:nvSpPr>
            <p:cNvPr id="40" name="箭头: 下 39">
              <a:extLst>
                <a:ext uri="{FF2B5EF4-FFF2-40B4-BE49-F238E27FC236}">
                  <a16:creationId xmlns:a16="http://schemas.microsoft.com/office/drawing/2014/main" id="{9DA7DC9C-6229-4BB5-A3D9-802DD848FC80}"/>
                </a:ext>
              </a:extLst>
            </p:cNvPr>
            <p:cNvSpPr/>
            <p:nvPr/>
          </p:nvSpPr>
          <p:spPr>
            <a:xfrm rot="16200000">
              <a:off x="2407142" y="6041255"/>
              <a:ext cx="181426" cy="293772"/>
            </a:xfrm>
            <a:custGeom>
              <a:avLst/>
              <a:gdLst>
                <a:gd name="connsiteX0" fmla="*/ 0 w 181426"/>
                <a:gd name="connsiteY0" fmla="*/ 203059 h 293772"/>
                <a:gd name="connsiteX1" fmla="*/ 45357 w 181426"/>
                <a:gd name="connsiteY1" fmla="*/ 203059 h 293772"/>
                <a:gd name="connsiteX2" fmla="*/ 45357 w 181426"/>
                <a:gd name="connsiteY2" fmla="*/ 0 h 293772"/>
                <a:gd name="connsiteX3" fmla="*/ 136070 w 181426"/>
                <a:gd name="connsiteY3" fmla="*/ 0 h 293772"/>
                <a:gd name="connsiteX4" fmla="*/ 136070 w 181426"/>
                <a:gd name="connsiteY4" fmla="*/ 203059 h 293772"/>
                <a:gd name="connsiteX5" fmla="*/ 181426 w 181426"/>
                <a:gd name="connsiteY5" fmla="*/ 203059 h 293772"/>
                <a:gd name="connsiteX6" fmla="*/ 90713 w 181426"/>
                <a:gd name="connsiteY6" fmla="*/ 293772 h 293772"/>
                <a:gd name="connsiteX7" fmla="*/ 0 w 181426"/>
                <a:gd name="connsiteY7" fmla="*/ 203059 h 29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426" h="293772" fill="none" extrusionOk="0">
                  <a:moveTo>
                    <a:pt x="0" y="203059"/>
                  </a:moveTo>
                  <a:cubicBezTo>
                    <a:pt x="19908" y="203279"/>
                    <a:pt x="36023" y="203202"/>
                    <a:pt x="45357" y="203059"/>
                  </a:cubicBezTo>
                  <a:cubicBezTo>
                    <a:pt x="53191" y="111447"/>
                    <a:pt x="37677" y="62033"/>
                    <a:pt x="45357" y="0"/>
                  </a:cubicBezTo>
                  <a:cubicBezTo>
                    <a:pt x="67986" y="2116"/>
                    <a:pt x="116660" y="-159"/>
                    <a:pt x="136070" y="0"/>
                  </a:cubicBezTo>
                  <a:cubicBezTo>
                    <a:pt x="144725" y="79724"/>
                    <a:pt x="131834" y="144104"/>
                    <a:pt x="136070" y="203059"/>
                  </a:cubicBezTo>
                  <a:cubicBezTo>
                    <a:pt x="150419" y="203743"/>
                    <a:pt x="168575" y="201076"/>
                    <a:pt x="181426" y="203059"/>
                  </a:cubicBezTo>
                  <a:cubicBezTo>
                    <a:pt x="155737" y="225930"/>
                    <a:pt x="114746" y="263164"/>
                    <a:pt x="90713" y="293772"/>
                  </a:cubicBezTo>
                  <a:cubicBezTo>
                    <a:pt x="62419" y="262679"/>
                    <a:pt x="24732" y="229840"/>
                    <a:pt x="0" y="203059"/>
                  </a:cubicBezTo>
                  <a:close/>
                </a:path>
                <a:path w="181426" h="293772" stroke="0" extrusionOk="0">
                  <a:moveTo>
                    <a:pt x="0" y="203059"/>
                  </a:moveTo>
                  <a:cubicBezTo>
                    <a:pt x="16923" y="201575"/>
                    <a:pt x="29693" y="203019"/>
                    <a:pt x="45357" y="203059"/>
                  </a:cubicBezTo>
                  <a:cubicBezTo>
                    <a:pt x="40618" y="124223"/>
                    <a:pt x="36049" y="66596"/>
                    <a:pt x="45357" y="0"/>
                  </a:cubicBezTo>
                  <a:cubicBezTo>
                    <a:pt x="72134" y="-245"/>
                    <a:pt x="99426" y="1404"/>
                    <a:pt x="136070" y="0"/>
                  </a:cubicBezTo>
                  <a:cubicBezTo>
                    <a:pt x="143025" y="81978"/>
                    <a:pt x="138422" y="144985"/>
                    <a:pt x="136070" y="203059"/>
                  </a:cubicBezTo>
                  <a:cubicBezTo>
                    <a:pt x="152887" y="202020"/>
                    <a:pt x="169919" y="202288"/>
                    <a:pt x="181426" y="203059"/>
                  </a:cubicBezTo>
                  <a:cubicBezTo>
                    <a:pt x="148844" y="240868"/>
                    <a:pt x="125616" y="253262"/>
                    <a:pt x="90713" y="293772"/>
                  </a:cubicBezTo>
                  <a:cubicBezTo>
                    <a:pt x="62237" y="265950"/>
                    <a:pt x="43625" y="242940"/>
                    <a:pt x="0" y="203059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1F497D"/>
              </a:solidFill>
              <a:extLst>
                <a:ext uri="{C807C97D-BFC1-408E-A445-0C87EB9F89A2}">
                  <ask:lineSketchStyleProps xmlns:ask="http://schemas.microsoft.com/office/drawing/2018/sketchyshapes" sd="737513247">
                    <a:prstGeom prst="downArrow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14A8FF09-8530-4DCD-BE9D-BE0EFB6A52B6}"/>
                    </a:ext>
                  </a:extLst>
                </p:cNvPr>
                <p:cNvSpPr txBox="1"/>
                <p:nvPr/>
              </p:nvSpPr>
              <p:spPr>
                <a:xfrm>
                  <a:off x="2842225" y="5999298"/>
                  <a:ext cx="304778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对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𝐰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∗</m:t>
                          </m:r>
                        </m:sup>
                      </m:sSup>
                    </m:oMath>
                  </a14:m>
                  <a:r>
                    <a:rPr lang="zh-CN" altLang="en-US" b="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有影响</a:t>
                  </a:r>
                  <a:endParaRPr lang="en-US" altLang="zh-CN" b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14A8FF09-8530-4DCD-BE9D-BE0EFB6A52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2225" y="5999298"/>
                  <a:ext cx="3047783" cy="369332"/>
                </a:xfrm>
                <a:prstGeom prst="rect">
                  <a:avLst/>
                </a:prstGeom>
                <a:blipFill>
                  <a:blip r:embed="rId22"/>
                  <a:stretch>
                    <a:fillRect l="-1800" t="-819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2" name="对象 41">
                  <a:extLst>
                    <a:ext uri="{FF2B5EF4-FFF2-40B4-BE49-F238E27FC236}">
                      <a16:creationId xmlns:a16="http://schemas.microsoft.com/office/drawing/2014/main" id="{04C085B5-FA48-48D0-A5FD-24ED091DFF7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704494479"/>
                    </p:ext>
                  </p:extLst>
                </p:nvPr>
              </p:nvGraphicFramePr>
              <p:xfrm>
                <a:off x="5050866" y="5988363"/>
                <a:ext cx="1848272" cy="41314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23" imgW="1079280" imgH="241200" progId="Equation.DSMT4">
                        <p:embed/>
                      </p:oleObj>
                    </mc:Choice>
                    <mc:Fallback>
                      <p:oleObj name="Equation" r:id="rId23" imgW="1079280" imgH="241200" progId="Equation.DSMT4">
                        <p:embed/>
                        <p:pic>
                          <p:nvPicPr>
                            <p:cNvPr id="33" name="对象 32">
                              <a:extLst>
                                <a:ext uri="{FF2B5EF4-FFF2-40B4-BE49-F238E27FC236}">
                                  <a16:creationId xmlns:a16="http://schemas.microsoft.com/office/drawing/2014/main" id="{CEDA9AC8-BF8C-4FE9-B683-9C43155260BB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050866" y="5988363"/>
                              <a:ext cx="1848272" cy="41314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42" name="对象 41">
                  <a:extLst>
                    <a:ext uri="{FF2B5EF4-FFF2-40B4-BE49-F238E27FC236}">
                      <a16:creationId xmlns:a16="http://schemas.microsoft.com/office/drawing/2014/main" id="{04C085B5-FA48-48D0-A5FD-24ED091DFF7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704494479"/>
                    </p:ext>
                  </p:extLst>
                </p:nvPr>
              </p:nvGraphicFramePr>
              <p:xfrm>
                <a:off x="5050866" y="5988363"/>
                <a:ext cx="1848272" cy="41314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25" imgW="1079280" imgH="241200" progId="Equation.DSMT4">
                        <p:embed/>
                      </p:oleObj>
                    </mc:Choice>
                    <mc:Fallback>
                      <p:oleObj name="Equation" r:id="rId25" imgW="1079280" imgH="241200" progId="Equation.DSMT4">
                        <p:embed/>
                        <p:pic>
                          <p:nvPicPr>
                            <p:cNvPr id="33" name="对象 32">
                              <a:extLst>
                                <a:ext uri="{FF2B5EF4-FFF2-40B4-BE49-F238E27FC236}">
                                  <a16:creationId xmlns:a16="http://schemas.microsoft.com/office/drawing/2014/main" id="{CEDA9AC8-BF8C-4FE9-B683-9C43155260BB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050866" y="5988363"/>
                              <a:ext cx="1848272" cy="41314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sp>
          <p:nvSpPr>
            <p:cNvPr id="43" name="箭头: 下 42">
              <a:extLst>
                <a:ext uri="{FF2B5EF4-FFF2-40B4-BE49-F238E27FC236}">
                  <a16:creationId xmlns:a16="http://schemas.microsoft.com/office/drawing/2014/main" id="{ACD834FD-1C10-4BE3-B716-7B8D141FD42B}"/>
                </a:ext>
              </a:extLst>
            </p:cNvPr>
            <p:cNvSpPr/>
            <p:nvPr/>
          </p:nvSpPr>
          <p:spPr>
            <a:xfrm rot="16200000">
              <a:off x="4531397" y="6051622"/>
              <a:ext cx="181426" cy="293772"/>
            </a:xfrm>
            <a:custGeom>
              <a:avLst/>
              <a:gdLst>
                <a:gd name="connsiteX0" fmla="*/ 0 w 181426"/>
                <a:gd name="connsiteY0" fmla="*/ 203059 h 293772"/>
                <a:gd name="connsiteX1" fmla="*/ 45357 w 181426"/>
                <a:gd name="connsiteY1" fmla="*/ 203059 h 293772"/>
                <a:gd name="connsiteX2" fmla="*/ 45357 w 181426"/>
                <a:gd name="connsiteY2" fmla="*/ 0 h 293772"/>
                <a:gd name="connsiteX3" fmla="*/ 136070 w 181426"/>
                <a:gd name="connsiteY3" fmla="*/ 0 h 293772"/>
                <a:gd name="connsiteX4" fmla="*/ 136070 w 181426"/>
                <a:gd name="connsiteY4" fmla="*/ 203059 h 293772"/>
                <a:gd name="connsiteX5" fmla="*/ 181426 w 181426"/>
                <a:gd name="connsiteY5" fmla="*/ 203059 h 293772"/>
                <a:gd name="connsiteX6" fmla="*/ 90713 w 181426"/>
                <a:gd name="connsiteY6" fmla="*/ 293772 h 293772"/>
                <a:gd name="connsiteX7" fmla="*/ 0 w 181426"/>
                <a:gd name="connsiteY7" fmla="*/ 203059 h 29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426" h="293772" fill="none" extrusionOk="0">
                  <a:moveTo>
                    <a:pt x="0" y="203059"/>
                  </a:moveTo>
                  <a:cubicBezTo>
                    <a:pt x="19908" y="203279"/>
                    <a:pt x="36023" y="203202"/>
                    <a:pt x="45357" y="203059"/>
                  </a:cubicBezTo>
                  <a:cubicBezTo>
                    <a:pt x="53191" y="111447"/>
                    <a:pt x="37677" y="62033"/>
                    <a:pt x="45357" y="0"/>
                  </a:cubicBezTo>
                  <a:cubicBezTo>
                    <a:pt x="67986" y="2116"/>
                    <a:pt x="116660" y="-159"/>
                    <a:pt x="136070" y="0"/>
                  </a:cubicBezTo>
                  <a:cubicBezTo>
                    <a:pt x="144725" y="79724"/>
                    <a:pt x="131834" y="144104"/>
                    <a:pt x="136070" y="203059"/>
                  </a:cubicBezTo>
                  <a:cubicBezTo>
                    <a:pt x="150419" y="203743"/>
                    <a:pt x="168575" y="201076"/>
                    <a:pt x="181426" y="203059"/>
                  </a:cubicBezTo>
                  <a:cubicBezTo>
                    <a:pt x="155737" y="225930"/>
                    <a:pt x="114746" y="263164"/>
                    <a:pt x="90713" y="293772"/>
                  </a:cubicBezTo>
                  <a:cubicBezTo>
                    <a:pt x="62419" y="262679"/>
                    <a:pt x="24732" y="229840"/>
                    <a:pt x="0" y="203059"/>
                  </a:cubicBezTo>
                  <a:close/>
                </a:path>
                <a:path w="181426" h="293772" stroke="0" extrusionOk="0">
                  <a:moveTo>
                    <a:pt x="0" y="203059"/>
                  </a:moveTo>
                  <a:cubicBezTo>
                    <a:pt x="16923" y="201575"/>
                    <a:pt x="29693" y="203019"/>
                    <a:pt x="45357" y="203059"/>
                  </a:cubicBezTo>
                  <a:cubicBezTo>
                    <a:pt x="40618" y="124223"/>
                    <a:pt x="36049" y="66596"/>
                    <a:pt x="45357" y="0"/>
                  </a:cubicBezTo>
                  <a:cubicBezTo>
                    <a:pt x="72134" y="-245"/>
                    <a:pt x="99426" y="1404"/>
                    <a:pt x="136070" y="0"/>
                  </a:cubicBezTo>
                  <a:cubicBezTo>
                    <a:pt x="143025" y="81978"/>
                    <a:pt x="138422" y="144985"/>
                    <a:pt x="136070" y="203059"/>
                  </a:cubicBezTo>
                  <a:cubicBezTo>
                    <a:pt x="152887" y="202020"/>
                    <a:pt x="169919" y="202288"/>
                    <a:pt x="181426" y="203059"/>
                  </a:cubicBezTo>
                  <a:cubicBezTo>
                    <a:pt x="148844" y="240868"/>
                    <a:pt x="125616" y="253262"/>
                    <a:pt x="90713" y="293772"/>
                  </a:cubicBezTo>
                  <a:cubicBezTo>
                    <a:pt x="62237" y="265950"/>
                    <a:pt x="43625" y="242940"/>
                    <a:pt x="0" y="203059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1F497D"/>
              </a:solidFill>
              <a:extLst>
                <a:ext uri="{C807C97D-BFC1-408E-A445-0C87EB9F89A2}">
                  <ask:lineSketchStyleProps xmlns:ask="http://schemas.microsoft.com/office/drawing/2018/sketchyshapes" sd="737513247">
                    <a:prstGeom prst="downArrow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028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线性可分支持向量机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1140342"/>
          </a:xfrm>
        </p:spPr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线性可分支持向量机</a:t>
            </a:r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的对偶问题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如何从对偶问题的解得到原问题的解？</a:t>
            </a:r>
            <a:endParaRPr lang="en-US" altLang="zh-CN" sz="2000" dirty="0"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19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A5BFBD2-5C4C-4EAA-91EF-80C995940F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66" t="9855"/>
          <a:stretch/>
        </p:blipFill>
        <p:spPr>
          <a:xfrm>
            <a:off x="1166059" y="2756848"/>
            <a:ext cx="2004573" cy="449660"/>
          </a:xfrm>
          <a:prstGeom prst="rect">
            <a:avLst/>
          </a:prstGeom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D4223BC-6AB7-41AD-B5A8-7D1871BCC153}"/>
              </a:ext>
            </a:extLst>
          </p:cNvPr>
          <p:cNvCxnSpPr>
            <a:cxnSpLocks/>
            <a:stCxn id="12" idx="3"/>
            <a:endCxn id="23" idx="1"/>
          </p:cNvCxnSpPr>
          <p:nvPr/>
        </p:nvCxnSpPr>
        <p:spPr>
          <a:xfrm>
            <a:off x="3170632" y="2981678"/>
            <a:ext cx="108291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4394B52-FF4E-41E5-920D-EF405509A428}"/>
                  </a:ext>
                </a:extLst>
              </p:cNvPr>
              <p:cNvSpPr txBox="1"/>
              <p:nvPr/>
            </p:nvSpPr>
            <p:spPr>
              <a:xfrm>
                <a:off x="4253551" y="2797012"/>
                <a:ext cx="30128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样本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</a:t>
                </a:r>
                <a:r>
                  <a:rPr lang="zh-CN" altLang="en-US" b="1" dirty="0">
                    <a:solidFill>
                      <a:srgbClr val="4F81B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支持向量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！</a:t>
                </a: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4394B52-FF4E-41E5-920D-EF405509A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551" y="2797012"/>
                <a:ext cx="3012861" cy="369332"/>
              </a:xfrm>
              <a:prstGeom prst="rect">
                <a:avLst/>
              </a:prstGeom>
              <a:blipFill>
                <a:blip r:embed="rId3"/>
                <a:stretch>
                  <a:fillRect l="-1822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内容占位符 2">
                <a:extLst>
                  <a:ext uri="{FF2B5EF4-FFF2-40B4-BE49-F238E27FC236}">
                    <a16:creationId xmlns:a16="http://schemas.microsoft.com/office/drawing/2014/main" id="{6CAC07D5-CAD8-48DD-974B-AB4216019FB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948183" y="3498376"/>
                <a:ext cx="2886837" cy="6027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182563" indent="-1825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Arial" panose="020B0604020202020204" pitchFamily="34" charset="0"/>
                  </a:defRPr>
                </a:lvl1pPr>
                <a:lvl2pPr marL="457200" lvl="1" indent="-1825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Wingdings" panose="05000000000000000000" pitchFamily="2" charset="2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Arial" panose="020B0604020202020204" pitchFamily="34" charset="0"/>
                  </a:defRPr>
                </a:lvl2pPr>
                <a:lvl3pPr marL="731838" lvl="2" indent="-1825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90000"/>
                  <a:buFont typeface="Wingdings" panose="05000000000000000000" pitchFamily="2" charset="2"/>
                  <a:buChar char="•"/>
                  <a:defRPr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Arial" panose="020B0604020202020204" pitchFamily="34" charset="0"/>
                  </a:defRPr>
                </a:lvl3pPr>
                <a:lvl4pPr marL="1006475" lvl="3" indent="-1825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90000"/>
                  <a:buFont typeface="Wingdings" panose="05000000000000000000" pitchFamily="2" charset="2"/>
                  <a:buChar char="•"/>
                  <a:defRPr sz="16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Arial" panose="020B0604020202020204" pitchFamily="34" charset="0"/>
                  </a:defRPr>
                </a:lvl4pPr>
                <a:lvl5pPr marL="1189038" lvl="4" indent="-1365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Wingdings" panose="05000000000000000000" pitchFamily="2" charset="2"/>
                  <a:buChar char="•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Arial" panose="020B0604020202020204" pitchFamily="34" charset="0"/>
                  </a:defRPr>
                </a:lvl5pPr>
                <a:lvl6pPr marL="2514600" lvl="5" indent="-228600" algn="l" defTabSz="914400" eaLnBrk="1" fontAlgn="base" latinLnBrk="0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Wingdings" pitchFamily="2" charset="2"/>
                  <a:buChar char="•"/>
                  <a:defRPr sz="1400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 pitchFamily="34" charset="0"/>
                  </a:defRPr>
                </a:lvl6pPr>
                <a:lvl7pPr marL="2971800" lvl="6" indent="-228600" algn="l" defTabSz="914400" eaLnBrk="1" fontAlgn="base" latinLnBrk="0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Wingdings" pitchFamily="2" charset="2"/>
                  <a:buChar char="•"/>
                  <a:defRPr sz="1400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 pitchFamily="34" charset="0"/>
                  </a:defRPr>
                </a:lvl7pPr>
                <a:lvl8pPr marL="3429000" lvl="7" indent="-228600" algn="l" defTabSz="914400" eaLnBrk="1" fontAlgn="base" latinLnBrk="0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Wingdings" pitchFamily="2" charset="2"/>
                  <a:buChar char="•"/>
                  <a:defRPr sz="1400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 pitchFamily="34" charset="0"/>
                  </a:defRPr>
                </a:lvl8pPr>
                <a:lvl9pPr marL="3886200" lvl="8" indent="-228600" algn="l" defTabSz="914400" eaLnBrk="1" fontAlgn="base" latinLnBrk="0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Wingdings" pitchFamily="2" charset="2"/>
                  <a:buChar char="•"/>
                  <a:defRPr sz="1400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 pitchFamily="34" charset="0"/>
                  </a:defRPr>
                </a:lvl9pPr>
              </a:lstStyle>
              <a:p>
                <a:pPr defTabSz="9144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2000" dirty="0">
                    <a:cs typeface="Times New Roman" panose="02020603050405020304" pitchFamily="18" charset="0"/>
                  </a:rPr>
                  <a:t> 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1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  <m:sup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000" dirty="0">
                    <a:cs typeface="Times New Roman" panose="02020603050405020304" pitchFamily="18" charset="0"/>
                  </a:rPr>
                  <a:t>代入上式可得：</a:t>
                </a:r>
                <a:endParaRPr lang="en-US" altLang="zh-CN" sz="20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内容占位符 2">
                <a:extLst>
                  <a:ext uri="{FF2B5EF4-FFF2-40B4-BE49-F238E27FC236}">
                    <a16:creationId xmlns:a16="http://schemas.microsoft.com/office/drawing/2014/main" id="{6CAC07D5-CAD8-48DD-974B-AB4216019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8183" y="3498376"/>
                <a:ext cx="2886837" cy="602776"/>
              </a:xfrm>
              <a:prstGeom prst="rect">
                <a:avLst/>
              </a:prstGeom>
              <a:blipFill>
                <a:blip r:embed="rId4"/>
                <a:stretch>
                  <a:fillRect l="-105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D4623C19-EFA1-4DD8-886F-6231296AD3AE}"/>
              </a:ext>
            </a:extLst>
          </p:cNvPr>
          <p:cNvGrpSpPr/>
          <p:nvPr/>
        </p:nvGrpSpPr>
        <p:grpSpPr>
          <a:xfrm>
            <a:off x="2127189" y="4164173"/>
            <a:ext cx="4889622" cy="907352"/>
            <a:chOff x="2097918" y="5184258"/>
            <a:chExt cx="4889622" cy="907352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796349E0-7C4E-4893-93CC-B956FCB33E1F}"/>
                </a:ext>
              </a:extLst>
            </p:cNvPr>
            <p:cNvSpPr/>
            <p:nvPr/>
          </p:nvSpPr>
          <p:spPr>
            <a:xfrm>
              <a:off x="2674321" y="5219113"/>
              <a:ext cx="383839" cy="837643"/>
            </a:xfrm>
            <a:prstGeom prst="rect">
              <a:avLst/>
            </a:prstGeom>
            <a:solidFill>
              <a:srgbClr val="92D05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D1DAC6F-5521-464C-B23B-17A14754ECEC}"/>
                </a:ext>
              </a:extLst>
            </p:cNvPr>
            <p:cNvSpPr/>
            <p:nvPr/>
          </p:nvSpPr>
          <p:spPr>
            <a:xfrm>
              <a:off x="4971013" y="5375215"/>
              <a:ext cx="302596" cy="525438"/>
            </a:xfrm>
            <a:prstGeom prst="rect">
              <a:avLst/>
            </a:prstGeom>
            <a:solidFill>
              <a:srgbClr val="92D05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2" name="对象 1">
              <a:extLst>
                <a:ext uri="{FF2B5EF4-FFF2-40B4-BE49-F238E27FC236}">
                  <a16:creationId xmlns:a16="http://schemas.microsoft.com/office/drawing/2014/main" id="{3953AA92-8C46-4B16-8516-7A40B3994DC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72105646"/>
                </p:ext>
              </p:extLst>
            </p:nvPr>
          </p:nvGraphicFramePr>
          <p:xfrm>
            <a:off x="2097918" y="5184258"/>
            <a:ext cx="4889622" cy="9073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2463480" imgH="457200" progId="Equation.DSMT4">
                    <p:embed/>
                  </p:oleObj>
                </mc:Choice>
                <mc:Fallback>
                  <p:oleObj name="Equation" r:id="rId5" imgW="2463480" imgH="4572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097918" y="5184258"/>
                          <a:ext cx="4889622" cy="90735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25D5784-C333-4B44-9ED0-0B5287D462A8}"/>
              </a:ext>
            </a:extLst>
          </p:cNvPr>
          <p:cNvGrpSpPr/>
          <p:nvPr/>
        </p:nvGrpSpPr>
        <p:grpSpPr>
          <a:xfrm>
            <a:off x="2608952" y="5227628"/>
            <a:ext cx="3926096" cy="394245"/>
            <a:chOff x="876402" y="5489734"/>
            <a:chExt cx="3926096" cy="394245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C0B187E-30A9-4503-801D-EF0E294F9C8A}"/>
                </a:ext>
              </a:extLst>
            </p:cNvPr>
            <p:cNvSpPr txBox="1"/>
            <p:nvPr/>
          </p:nvSpPr>
          <p:spPr>
            <a:xfrm>
              <a:off x="876402" y="5489734"/>
              <a:ext cx="426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若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1" name="对象 20">
                  <a:extLst>
                    <a:ext uri="{FF2B5EF4-FFF2-40B4-BE49-F238E27FC236}">
                      <a16:creationId xmlns:a16="http://schemas.microsoft.com/office/drawing/2014/main" id="{77B1C1E7-D681-4DB3-BD2B-5243CD78CDD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39463437"/>
                    </p:ext>
                  </p:extLst>
                </p:nvPr>
              </p:nvGraphicFramePr>
              <p:xfrm>
                <a:off x="1271961" y="5493910"/>
                <a:ext cx="698018" cy="390069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7" imgW="431640" imgH="241200" progId="Equation.DSMT4">
                        <p:embed/>
                      </p:oleObj>
                    </mc:Choice>
                    <mc:Fallback>
                      <p:oleObj name="Equation" r:id="rId7" imgW="431640" imgH="241200" progId="Equation.DSMT4">
                        <p:embed/>
                        <p:pic>
                          <p:nvPicPr>
                            <p:cNvPr id="3" name="对象 2">
                              <a:extLst>
                                <a:ext uri="{FF2B5EF4-FFF2-40B4-BE49-F238E27FC236}">
                                  <a16:creationId xmlns:a16="http://schemas.microsoft.com/office/drawing/2014/main" id="{6AC4F27C-13B0-4B28-BD83-191A76DCDF35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271961" y="5493910"/>
                              <a:ext cx="698018" cy="39006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1" name="对象 20">
                  <a:extLst>
                    <a:ext uri="{FF2B5EF4-FFF2-40B4-BE49-F238E27FC236}">
                      <a16:creationId xmlns:a16="http://schemas.microsoft.com/office/drawing/2014/main" id="{77B1C1E7-D681-4DB3-BD2B-5243CD78CDD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39463437"/>
                    </p:ext>
                  </p:extLst>
                </p:nvPr>
              </p:nvGraphicFramePr>
              <p:xfrm>
                <a:off x="1271961" y="5493910"/>
                <a:ext cx="698018" cy="390069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9" imgW="431640" imgH="241200" progId="Equation.DSMT4">
                        <p:embed/>
                      </p:oleObj>
                    </mc:Choice>
                    <mc:Fallback>
                      <p:oleObj name="Equation" r:id="rId9" imgW="431640" imgH="241200" progId="Equation.DSMT4">
                        <p:embed/>
                        <p:pic>
                          <p:nvPicPr>
                            <p:cNvPr id="3" name="对象 2">
                              <a:extLst>
                                <a:ext uri="{FF2B5EF4-FFF2-40B4-BE49-F238E27FC236}">
                                  <a16:creationId xmlns:a16="http://schemas.microsoft.com/office/drawing/2014/main" id="{6AC4F27C-13B0-4B28-BD83-191A76DCDF35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271961" y="5493910"/>
                              <a:ext cx="698018" cy="39006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sp>
          <p:nvSpPr>
            <p:cNvPr id="22" name="箭头: 下 21">
              <a:extLst>
                <a:ext uri="{FF2B5EF4-FFF2-40B4-BE49-F238E27FC236}">
                  <a16:creationId xmlns:a16="http://schemas.microsoft.com/office/drawing/2014/main" id="{29068473-4520-43FD-8690-1F9B77269D96}"/>
                </a:ext>
              </a:extLst>
            </p:cNvPr>
            <p:cNvSpPr/>
            <p:nvPr/>
          </p:nvSpPr>
          <p:spPr>
            <a:xfrm rot="16200000">
              <a:off x="2390778" y="5531691"/>
              <a:ext cx="181426" cy="293772"/>
            </a:xfrm>
            <a:custGeom>
              <a:avLst/>
              <a:gdLst>
                <a:gd name="connsiteX0" fmla="*/ 0 w 181426"/>
                <a:gd name="connsiteY0" fmla="*/ 203059 h 293772"/>
                <a:gd name="connsiteX1" fmla="*/ 45357 w 181426"/>
                <a:gd name="connsiteY1" fmla="*/ 203059 h 293772"/>
                <a:gd name="connsiteX2" fmla="*/ 45357 w 181426"/>
                <a:gd name="connsiteY2" fmla="*/ 0 h 293772"/>
                <a:gd name="connsiteX3" fmla="*/ 136070 w 181426"/>
                <a:gd name="connsiteY3" fmla="*/ 0 h 293772"/>
                <a:gd name="connsiteX4" fmla="*/ 136070 w 181426"/>
                <a:gd name="connsiteY4" fmla="*/ 203059 h 293772"/>
                <a:gd name="connsiteX5" fmla="*/ 181426 w 181426"/>
                <a:gd name="connsiteY5" fmla="*/ 203059 h 293772"/>
                <a:gd name="connsiteX6" fmla="*/ 90713 w 181426"/>
                <a:gd name="connsiteY6" fmla="*/ 293772 h 293772"/>
                <a:gd name="connsiteX7" fmla="*/ 0 w 181426"/>
                <a:gd name="connsiteY7" fmla="*/ 203059 h 29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426" h="293772" fill="none" extrusionOk="0">
                  <a:moveTo>
                    <a:pt x="0" y="203059"/>
                  </a:moveTo>
                  <a:cubicBezTo>
                    <a:pt x="19908" y="203279"/>
                    <a:pt x="36023" y="203202"/>
                    <a:pt x="45357" y="203059"/>
                  </a:cubicBezTo>
                  <a:cubicBezTo>
                    <a:pt x="53191" y="111447"/>
                    <a:pt x="37677" y="62033"/>
                    <a:pt x="45357" y="0"/>
                  </a:cubicBezTo>
                  <a:cubicBezTo>
                    <a:pt x="67986" y="2116"/>
                    <a:pt x="116660" y="-159"/>
                    <a:pt x="136070" y="0"/>
                  </a:cubicBezTo>
                  <a:cubicBezTo>
                    <a:pt x="144725" y="79724"/>
                    <a:pt x="131834" y="144104"/>
                    <a:pt x="136070" y="203059"/>
                  </a:cubicBezTo>
                  <a:cubicBezTo>
                    <a:pt x="150419" y="203743"/>
                    <a:pt x="168575" y="201076"/>
                    <a:pt x="181426" y="203059"/>
                  </a:cubicBezTo>
                  <a:cubicBezTo>
                    <a:pt x="155737" y="225930"/>
                    <a:pt x="114746" y="263164"/>
                    <a:pt x="90713" y="293772"/>
                  </a:cubicBezTo>
                  <a:cubicBezTo>
                    <a:pt x="62419" y="262679"/>
                    <a:pt x="24732" y="229840"/>
                    <a:pt x="0" y="203059"/>
                  </a:cubicBezTo>
                  <a:close/>
                </a:path>
                <a:path w="181426" h="293772" stroke="0" extrusionOk="0">
                  <a:moveTo>
                    <a:pt x="0" y="203059"/>
                  </a:moveTo>
                  <a:cubicBezTo>
                    <a:pt x="16923" y="201575"/>
                    <a:pt x="29693" y="203019"/>
                    <a:pt x="45357" y="203059"/>
                  </a:cubicBezTo>
                  <a:cubicBezTo>
                    <a:pt x="40618" y="124223"/>
                    <a:pt x="36049" y="66596"/>
                    <a:pt x="45357" y="0"/>
                  </a:cubicBezTo>
                  <a:cubicBezTo>
                    <a:pt x="72134" y="-245"/>
                    <a:pt x="99426" y="1404"/>
                    <a:pt x="136070" y="0"/>
                  </a:cubicBezTo>
                  <a:cubicBezTo>
                    <a:pt x="143025" y="81978"/>
                    <a:pt x="138422" y="144985"/>
                    <a:pt x="136070" y="203059"/>
                  </a:cubicBezTo>
                  <a:cubicBezTo>
                    <a:pt x="152887" y="202020"/>
                    <a:pt x="169919" y="202288"/>
                    <a:pt x="181426" y="203059"/>
                  </a:cubicBezTo>
                  <a:cubicBezTo>
                    <a:pt x="148844" y="240868"/>
                    <a:pt x="125616" y="253262"/>
                    <a:pt x="90713" y="293772"/>
                  </a:cubicBezTo>
                  <a:cubicBezTo>
                    <a:pt x="62237" y="265950"/>
                    <a:pt x="43625" y="242940"/>
                    <a:pt x="0" y="203059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1F497D"/>
              </a:solidFill>
              <a:extLst>
                <a:ext uri="{C807C97D-BFC1-408E-A445-0C87EB9F89A2}">
                  <ask:lineSketchStyleProps xmlns:ask="http://schemas.microsoft.com/office/drawing/2018/sketchyshapes" sd="737513247">
                    <a:prstGeom prst="downArrow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EFDF626B-C394-4EF0-8779-FA0EE5B60BE0}"/>
                    </a:ext>
                  </a:extLst>
                </p:cNvPr>
                <p:cNvSpPr txBox="1"/>
                <p:nvPr/>
              </p:nvSpPr>
              <p:spPr>
                <a:xfrm>
                  <a:off x="2825861" y="5489734"/>
                  <a:ext cx="19766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对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𝑏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∗</m:t>
                          </m:r>
                        </m:sup>
                      </m:sSup>
                    </m:oMath>
                  </a14:m>
                  <a:r>
                    <a:rPr lang="zh-CN" altLang="en-US" b="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也没有影响</a:t>
                  </a:r>
                  <a:endParaRPr lang="en-US" altLang="zh-CN" b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EFDF626B-C394-4EF0-8779-FA0EE5B60B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5861" y="5489734"/>
                  <a:ext cx="1976637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2778" t="-10000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: 圆角 28">
                <a:extLst>
                  <a:ext uri="{FF2B5EF4-FFF2-40B4-BE49-F238E27FC236}">
                    <a16:creationId xmlns:a16="http://schemas.microsoft.com/office/drawing/2014/main" id="{D309F9FD-F724-4B09-9CF6-D957C6AA9BA4}"/>
                  </a:ext>
                </a:extLst>
              </p:cNvPr>
              <p:cNvSpPr/>
              <p:nvPr/>
            </p:nvSpPr>
            <p:spPr>
              <a:xfrm>
                <a:off x="2895511" y="5851192"/>
                <a:ext cx="2754347" cy="597090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rgbClr val="1F497D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支持向量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1F497D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⇔</m:t>
                    </m:r>
                    <m:sSubSup>
                      <m:sSubSupPr>
                        <m:ctrlPr>
                          <a:rPr lang="en-US" altLang="zh-CN" sz="2000" b="0" i="1" smtClean="0">
                            <a:solidFill>
                              <a:srgbClr val="1F497D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solidFill>
                              <a:srgbClr val="1F497D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1F497D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𝑖</m:t>
                        </m:r>
                      </m:sub>
                      <m:sup>
                        <m:r>
                          <a:rPr lang="en-US" altLang="zh-CN" sz="2000" b="0" i="1" smtClean="0">
                            <a:solidFill>
                              <a:srgbClr val="1F497D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∗</m:t>
                        </m:r>
                      </m:sup>
                    </m:sSubSup>
                    <m:r>
                      <a:rPr lang="en-US" altLang="zh-CN" sz="2000" b="0" i="1" smtClean="0">
                        <a:solidFill>
                          <a:srgbClr val="1F497D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&gt;0</m:t>
                    </m:r>
                  </m:oMath>
                </a14:m>
                <a:endParaRPr lang="zh-CN" altLang="en-US" sz="2000" dirty="0">
                  <a:solidFill>
                    <a:srgbClr val="1F497D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9" name="矩形: 圆角 28">
                <a:extLst>
                  <a:ext uri="{FF2B5EF4-FFF2-40B4-BE49-F238E27FC236}">
                    <a16:creationId xmlns:a16="http://schemas.microsoft.com/office/drawing/2014/main" id="{D309F9FD-F724-4B09-9CF6-D957C6AA9B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11" y="5851192"/>
                <a:ext cx="2754347" cy="597090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799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支持向量机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学习目标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cs typeface="Times New Roman" panose="02020603050405020304" pitchFamily="18" charset="0"/>
              </a:rPr>
              <a:t>了解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支持向量机的基本概念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cs typeface="Times New Roman" panose="02020603050405020304" pitchFamily="18" charset="0"/>
              </a:rPr>
              <a:t>掌握线性可分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支持向量机模型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掌握软间隔支持向量机模型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cs typeface="Times New Roman" panose="02020603050405020304" pitchFamily="18" charset="0"/>
              </a:rPr>
              <a:t>理解非线性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支持向量机中的核函数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介绍序列最小优化算法（阅读内容）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1EDF51-4307-4B3E-B14A-93826410B0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0223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线性可分支持向量机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试一试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使用线性可分支持向量机对案例数据进行分类。</a:t>
            </a:r>
            <a:endParaRPr lang="en-US" altLang="zh-CN" sz="2000" dirty="0"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20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3780DBF-E9F3-4FE2-8BD5-5D4671830C5F}"/>
              </a:ext>
            </a:extLst>
          </p:cNvPr>
          <p:cNvSpPr/>
          <p:nvPr/>
        </p:nvSpPr>
        <p:spPr>
          <a:xfrm>
            <a:off x="612941" y="2606175"/>
            <a:ext cx="6666932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AF00DB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numpy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>
                <a:solidFill>
                  <a:srgbClr val="AF00DB"/>
                </a:solidFill>
                <a:latin typeface="Consolas" panose="020B0609020204030204" pitchFamily="49" charset="0"/>
              </a:rPr>
              <a:t>as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np</a:t>
            </a:r>
          </a:p>
          <a:p>
            <a:r>
              <a:rPr lang="en-US" altLang="zh-CN" sz="1400" dirty="0">
                <a:solidFill>
                  <a:srgbClr val="AF00DB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seaborn </a:t>
            </a:r>
            <a:r>
              <a:rPr lang="en-US" altLang="zh-CN" sz="1400" dirty="0">
                <a:solidFill>
                  <a:srgbClr val="AF00DB"/>
                </a:solidFill>
                <a:latin typeface="Consolas" panose="020B0609020204030204" pitchFamily="49" charset="0"/>
              </a:rPr>
              <a:t>as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sns</a:t>
            </a:r>
            <a:endParaRPr lang="en-US" altLang="zh-CN" sz="1400" dirty="0">
              <a:solidFill>
                <a:srgbClr val="444444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AF00DB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>
                <a:solidFill>
                  <a:srgbClr val="AF00DB"/>
                </a:solidFill>
                <a:latin typeface="Consolas" panose="020B0609020204030204" pitchFamily="49" charset="0"/>
              </a:rPr>
              <a:t>as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plt</a:t>
            </a:r>
          </a:p>
          <a:p>
            <a:r>
              <a:rPr lang="en-US" altLang="zh-CN" sz="1400" dirty="0">
                <a:solidFill>
                  <a:srgbClr val="AF00DB"/>
                </a:solidFill>
                <a:latin typeface="Consolas" panose="020B0609020204030204" pitchFamily="49" charset="0"/>
              </a:rPr>
              <a:t>from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sklearn.datasets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>
                <a:solidFill>
                  <a:srgbClr val="AF00DB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make_classification</a:t>
            </a:r>
            <a:endParaRPr lang="en-US" altLang="zh-CN" sz="1400" dirty="0">
              <a:solidFill>
                <a:srgbClr val="444444"/>
              </a:solidFill>
              <a:latin typeface="Consolas" panose="020B0609020204030204" pitchFamily="49" charset="0"/>
            </a:endParaRPr>
          </a:p>
          <a:p>
            <a:b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</a:b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X, y 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make_classification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n_samples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100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n_features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 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n_redundant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n_informative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n_clusters_per_class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endParaRPr lang="en-US" altLang="zh-CN" sz="1400" dirty="0">
              <a:solidFill>
                <a:srgbClr val="444444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rng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np.random.RandomState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X 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+=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rng.uniform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size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X.shape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</a:b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plt.figure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figsize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sns.scatterplot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X[:,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], X[:,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], 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hue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y, 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legend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A31515"/>
                </a:solidFill>
                <a:latin typeface="Consolas" panose="020B0609020204030204" pitchFamily="49" charset="0"/>
              </a:rPr>
              <a:t>'full'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plt.show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()</a:t>
            </a:r>
            <a:endParaRPr lang="en-US" altLang="zh-CN" sz="1400" b="0" dirty="0">
              <a:solidFill>
                <a:srgbClr val="44444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B66BE59-111D-41E0-8A8E-E69DEF2AC6F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75378" y="2446361"/>
            <a:ext cx="3568622" cy="3568622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EB12B4C-0D59-4B1D-BC43-970806C64535}"/>
              </a:ext>
            </a:extLst>
          </p:cNvPr>
          <p:cNvSpPr/>
          <p:nvPr/>
        </p:nvSpPr>
        <p:spPr>
          <a:xfrm>
            <a:off x="6542320" y="1917510"/>
            <a:ext cx="2235818" cy="59709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sz="2000" dirty="0">
                <a:solidFill>
                  <a:srgbClr val="1F497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2000" dirty="0">
                <a:solidFill>
                  <a:srgbClr val="1F497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生成案例数据</a:t>
            </a:r>
          </a:p>
        </p:txBody>
      </p:sp>
    </p:spTree>
    <p:extLst>
      <p:ext uri="{BB962C8B-B14F-4D97-AF65-F5344CB8AC3E}">
        <p14:creationId xmlns:p14="http://schemas.microsoft.com/office/powerpoint/2010/main" val="369451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线性可分支持向量机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试一试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使用线性可分支持向量机对案例数据进行分类。</a:t>
            </a:r>
            <a:endParaRPr lang="en-US" altLang="zh-CN" sz="2000" dirty="0"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21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EB12B4C-0D59-4B1D-BC43-970806C64535}"/>
              </a:ext>
            </a:extLst>
          </p:cNvPr>
          <p:cNvSpPr/>
          <p:nvPr/>
        </p:nvSpPr>
        <p:spPr>
          <a:xfrm>
            <a:off x="6542320" y="1917510"/>
            <a:ext cx="2235818" cy="59709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sz="2000" dirty="0">
                <a:solidFill>
                  <a:srgbClr val="1F497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2000" dirty="0">
                <a:solidFill>
                  <a:srgbClr val="1F497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训练模型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F66A3A3-CA9D-45E1-9C3D-6ABC5659F23C}"/>
              </a:ext>
            </a:extLst>
          </p:cNvPr>
          <p:cNvSpPr/>
          <p:nvPr/>
        </p:nvSpPr>
        <p:spPr>
          <a:xfrm>
            <a:off x="527776" y="2808238"/>
            <a:ext cx="683726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altLang="zh-CN" sz="1600" dirty="0">
                <a:solidFill>
                  <a:srgbClr val="444444"/>
                </a:solidFill>
                <a:latin typeface="Consolas" panose="020B0609020204030204" pitchFamily="49" charset="0"/>
              </a:rPr>
            </a:br>
            <a:r>
              <a:rPr lang="en-US" altLang="zh-CN" sz="1600" dirty="0">
                <a:solidFill>
                  <a:srgbClr val="AF00DB"/>
                </a:solidFill>
                <a:latin typeface="Consolas" panose="020B0609020204030204" pitchFamily="49" charset="0"/>
              </a:rPr>
              <a:t>from</a:t>
            </a:r>
            <a:r>
              <a:rPr lang="en-US" altLang="zh-CN" sz="16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dirty="0" err="1">
                <a:solidFill>
                  <a:srgbClr val="444444"/>
                </a:solidFill>
                <a:latin typeface="Consolas" panose="020B0609020204030204" pitchFamily="49" charset="0"/>
              </a:rPr>
              <a:t>sklearn.preprocessing</a:t>
            </a:r>
            <a:r>
              <a:rPr lang="en-US" altLang="zh-CN" sz="16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dirty="0">
                <a:solidFill>
                  <a:srgbClr val="AF00DB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16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dirty="0" err="1">
                <a:solidFill>
                  <a:srgbClr val="444444"/>
                </a:solidFill>
                <a:latin typeface="Consolas" panose="020B0609020204030204" pitchFamily="49" charset="0"/>
              </a:rPr>
              <a:t>StandardScaler</a:t>
            </a:r>
            <a:endParaRPr lang="en-US" altLang="zh-CN" sz="1600" dirty="0">
              <a:solidFill>
                <a:srgbClr val="444444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AF00DB"/>
                </a:solidFill>
                <a:latin typeface="Consolas" panose="020B0609020204030204" pitchFamily="49" charset="0"/>
              </a:rPr>
              <a:t>from</a:t>
            </a:r>
            <a:r>
              <a:rPr lang="en-US" altLang="zh-CN" sz="16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dirty="0" err="1">
                <a:solidFill>
                  <a:srgbClr val="444444"/>
                </a:solidFill>
                <a:latin typeface="Consolas" panose="020B0609020204030204" pitchFamily="49" charset="0"/>
              </a:rPr>
              <a:t>sklearn.svm</a:t>
            </a:r>
            <a:r>
              <a:rPr lang="en-US" altLang="zh-CN" sz="16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dirty="0">
                <a:solidFill>
                  <a:srgbClr val="AF00DB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1600" dirty="0">
                <a:solidFill>
                  <a:srgbClr val="444444"/>
                </a:solidFill>
                <a:latin typeface="Consolas" panose="020B0609020204030204" pitchFamily="49" charset="0"/>
              </a:rPr>
              <a:t> SVC</a:t>
            </a:r>
          </a:p>
          <a:p>
            <a:endParaRPr lang="en-US" altLang="zh-CN" sz="1600" dirty="0">
              <a:solidFill>
                <a:srgbClr val="444444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 </a:t>
            </a:r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数据标准化</a:t>
            </a:r>
            <a:br>
              <a:rPr lang="en-US" altLang="zh-CN" sz="1600" dirty="0">
                <a:solidFill>
                  <a:srgbClr val="444444"/>
                </a:solidFill>
                <a:latin typeface="Consolas" panose="020B0609020204030204" pitchFamily="49" charset="0"/>
              </a:rPr>
            </a:br>
            <a:r>
              <a:rPr lang="en-US" altLang="zh-CN" sz="1600" dirty="0">
                <a:solidFill>
                  <a:srgbClr val="444444"/>
                </a:solidFill>
                <a:latin typeface="Consolas" panose="020B0609020204030204" pitchFamily="49" charset="0"/>
              </a:rPr>
              <a:t>X_ 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dirty="0" err="1">
                <a:solidFill>
                  <a:srgbClr val="444444"/>
                </a:solidFill>
                <a:latin typeface="Consolas" panose="020B0609020204030204" pitchFamily="49" charset="0"/>
              </a:rPr>
              <a:t>StandardScaler</a:t>
            </a:r>
            <a:r>
              <a:rPr lang="en-US" altLang="zh-CN" sz="1600" dirty="0">
                <a:solidFill>
                  <a:srgbClr val="444444"/>
                </a:solidFill>
                <a:latin typeface="Consolas" panose="020B0609020204030204" pitchFamily="49" charset="0"/>
              </a:rPr>
              <a:t>().</a:t>
            </a:r>
            <a:r>
              <a:rPr lang="en-US" altLang="zh-CN" sz="1600" dirty="0" err="1">
                <a:solidFill>
                  <a:srgbClr val="444444"/>
                </a:solidFill>
                <a:latin typeface="Consolas" panose="020B0609020204030204" pitchFamily="49" charset="0"/>
              </a:rPr>
              <a:t>fit_transform</a:t>
            </a:r>
            <a:r>
              <a:rPr lang="en-US" altLang="zh-CN" sz="1600" dirty="0">
                <a:solidFill>
                  <a:srgbClr val="444444"/>
                </a:solidFill>
                <a:latin typeface="Consolas" panose="020B0609020204030204" pitchFamily="49" charset="0"/>
              </a:rPr>
              <a:t>(X)</a:t>
            </a:r>
          </a:p>
          <a:p>
            <a:r>
              <a:rPr lang="en-US" altLang="zh-CN" sz="1600" dirty="0">
                <a:solidFill>
                  <a:srgbClr val="444444"/>
                </a:solidFill>
                <a:latin typeface="Consolas" panose="020B0609020204030204" pitchFamily="49" charset="0"/>
              </a:rPr>
              <a:t>data 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 dirty="0">
                <a:solidFill>
                  <a:srgbClr val="444444"/>
                </a:solidFill>
                <a:latin typeface="Consolas" panose="020B0609020204030204" pitchFamily="49" charset="0"/>
              </a:rPr>
              <a:t> X_, y</a:t>
            </a:r>
          </a:p>
          <a:p>
            <a:endParaRPr lang="en-US" altLang="zh-CN" sz="1600" dirty="0">
              <a:solidFill>
                <a:srgbClr val="444444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 </a:t>
            </a:r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构建线性可分支持向量机，训练模型</a:t>
            </a:r>
            <a:br>
              <a:rPr lang="en-US" altLang="zh-CN" sz="1600" dirty="0">
                <a:solidFill>
                  <a:srgbClr val="444444"/>
                </a:solidFill>
                <a:latin typeface="Consolas" panose="020B0609020204030204" pitchFamily="49" charset="0"/>
              </a:rPr>
            </a:br>
            <a:r>
              <a:rPr lang="en-US" altLang="zh-CN" sz="1600" dirty="0" err="1">
                <a:solidFill>
                  <a:srgbClr val="444444"/>
                </a:solidFill>
                <a:latin typeface="Consolas" panose="020B0609020204030204" pitchFamily="49" charset="0"/>
              </a:rPr>
              <a:t>clf</a:t>
            </a:r>
            <a:r>
              <a:rPr lang="en-US" altLang="zh-CN" sz="16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 dirty="0">
                <a:solidFill>
                  <a:srgbClr val="444444"/>
                </a:solidFill>
                <a:latin typeface="Consolas" panose="020B0609020204030204" pitchFamily="49" charset="0"/>
              </a:rPr>
              <a:t> SVC(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C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 dirty="0">
                <a:solidFill>
                  <a:srgbClr val="444444"/>
                </a:solidFill>
                <a:latin typeface="Consolas" panose="020B0609020204030204" pitchFamily="49" charset="0"/>
              </a:rPr>
              <a:t>np.inf, 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kernel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 dirty="0">
                <a:solidFill>
                  <a:srgbClr val="A31515"/>
                </a:solidFill>
                <a:latin typeface="Consolas" panose="020B0609020204030204" pitchFamily="49" charset="0"/>
              </a:rPr>
              <a:t>'linear'</a:t>
            </a:r>
            <a:r>
              <a:rPr lang="en-US" altLang="zh-CN" sz="1600" dirty="0">
                <a:solidFill>
                  <a:srgbClr val="44444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 dirty="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en-US" altLang="zh-CN" sz="1600" dirty="0">
                <a:solidFill>
                  <a:srgbClr val="44444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 err="1">
                <a:solidFill>
                  <a:srgbClr val="444444"/>
                </a:solidFill>
                <a:latin typeface="Consolas" panose="020B0609020204030204" pitchFamily="49" charset="0"/>
              </a:rPr>
              <a:t>clf.fit</a:t>
            </a:r>
            <a:r>
              <a:rPr lang="en-US" altLang="zh-CN" sz="1600" dirty="0">
                <a:solidFill>
                  <a:srgbClr val="444444"/>
                </a:solidFill>
                <a:latin typeface="Consolas" panose="020B0609020204030204" pitchFamily="49" charset="0"/>
              </a:rPr>
              <a:t>(X_, y)</a:t>
            </a:r>
            <a:endParaRPr lang="en-US" altLang="zh-CN" sz="1600" b="0" dirty="0">
              <a:solidFill>
                <a:srgbClr val="44444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9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线性可分支持向量机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试一试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使用线性可分支持向量机对案例数据进行分类。</a:t>
            </a:r>
            <a:endParaRPr lang="en-US" altLang="zh-CN" sz="2000" dirty="0"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22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EB12B4C-0D59-4B1D-BC43-970806C64535}"/>
              </a:ext>
            </a:extLst>
          </p:cNvPr>
          <p:cNvSpPr/>
          <p:nvPr/>
        </p:nvSpPr>
        <p:spPr>
          <a:xfrm>
            <a:off x="6542320" y="1917510"/>
            <a:ext cx="2235818" cy="59709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sz="2000" dirty="0">
                <a:solidFill>
                  <a:srgbClr val="1F497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sz="2000" dirty="0">
                <a:solidFill>
                  <a:srgbClr val="1F497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查看分类结果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8A4D2DE-8FF2-49AC-96B9-D082572293A0}"/>
              </a:ext>
            </a:extLst>
          </p:cNvPr>
          <p:cNvSpPr/>
          <p:nvPr/>
        </p:nvSpPr>
        <p:spPr>
          <a:xfrm>
            <a:off x="585540" y="2393105"/>
            <a:ext cx="797292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</a:br>
            <a:r>
              <a:rPr lang="en-US" altLang="zh-CN" sz="1400" dirty="0">
                <a:solidFill>
                  <a:srgbClr val="0000D8"/>
                </a:solidFill>
                <a:latin typeface="Consolas" panose="020B0609020204030204" pitchFamily="49" charset="0"/>
              </a:rPr>
              <a:t>def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 err="1">
                <a:solidFill>
                  <a:srgbClr val="795E26"/>
                </a:solidFill>
                <a:latin typeface="Consolas" panose="020B0609020204030204" pitchFamily="49" charset="0"/>
              </a:rPr>
              <a:t>plot_predicted_proba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data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clf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h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0.02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X, y 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data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x_min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x_max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X[:, 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].min() 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.5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 X[:, 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].max() 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.5</a:t>
            </a:r>
            <a:endParaRPr lang="en-US" altLang="zh-CN" sz="1400" dirty="0">
              <a:solidFill>
                <a:srgbClr val="444444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y_min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y_max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X[:, 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].min() 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.5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 X[:, 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].max() 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.5</a:t>
            </a:r>
            <a:endParaRPr lang="en-US" altLang="zh-CN" sz="1400" dirty="0">
              <a:solidFill>
                <a:srgbClr val="444444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xx,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yy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np.meshgrid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np.arange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x_min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x_max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 h),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                    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np.arange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y_min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y_max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 h))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Z 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clf.predict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np.c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_[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xx.ravel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(),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yy.ravel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()])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Z 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Z.reshape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xx.shape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plt.figure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figsize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plt.contourf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(xx,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yy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 Z, </a:t>
            </a:r>
            <a:r>
              <a:rPr lang="en-US" altLang="zh-CN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cmap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plt.cm.RdBu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alpha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.8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sns.scatterplot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(X[:, 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], X[:, 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], 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hue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y, 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legend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A31515"/>
                </a:solidFill>
                <a:latin typeface="Consolas" panose="020B0609020204030204" pitchFamily="49" charset="0"/>
              </a:rPr>
              <a:t>'full'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plt.xlim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x_min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x_max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plt.ylim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y_min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y_max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plt.show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</a:t>
            </a:r>
          </a:p>
          <a:p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plot_predicted_proba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(data,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clf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</a:t>
            </a:r>
            <a:endParaRPr lang="en-US" altLang="zh-CN" sz="1400" b="0" dirty="0">
              <a:solidFill>
                <a:srgbClr val="44444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83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线性可分支持向量机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试一试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使用线性可分支持向量机对案例数据进行分类。</a:t>
            </a:r>
            <a:endParaRPr lang="en-US" altLang="zh-CN" sz="2000" dirty="0"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23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EB12B4C-0D59-4B1D-BC43-970806C64535}"/>
              </a:ext>
            </a:extLst>
          </p:cNvPr>
          <p:cNvSpPr/>
          <p:nvPr/>
        </p:nvSpPr>
        <p:spPr>
          <a:xfrm>
            <a:off x="6542320" y="1917510"/>
            <a:ext cx="2235818" cy="59709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sz="2000" dirty="0">
                <a:solidFill>
                  <a:srgbClr val="1F497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sz="2000" dirty="0">
                <a:solidFill>
                  <a:srgbClr val="1F497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查看分类结果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FA6EC31-786D-498C-9F10-3B404007B4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39"/>
          <a:stretch/>
        </p:blipFill>
        <p:spPr>
          <a:xfrm>
            <a:off x="2293677" y="2583585"/>
            <a:ext cx="4556646" cy="413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46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学习目标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了解支持向量机的基本概念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掌握线性可分支持向量机模型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b="1" dirty="0">
                <a:cs typeface="Times New Roman" panose="02020603050405020304" pitchFamily="18" charset="0"/>
              </a:rPr>
              <a:t> 掌握软间隔支持向量机模型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理解非线性支持向量机中的核函数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介绍序列最小优化算法（阅读内容）</a:t>
            </a:r>
            <a:endParaRPr lang="en-US" altLang="zh-CN" sz="2000" dirty="0"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24</a:t>
            </a:fld>
            <a:endParaRPr lang="en-US" altLang="zh-CN" dirty="0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6B199E36-FA79-445A-B5F0-5C1794CBE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5291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软间隔线性支持向量机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 硬间隔与软间隔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下面的分隔方式合理吗？</a:t>
            </a:r>
            <a:endParaRPr lang="en-US" altLang="zh-CN" sz="2000" dirty="0"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25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21F97C0-8084-4609-93FA-55BB45321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089" y="2789395"/>
            <a:ext cx="4261821" cy="3072318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1690DF97-BB84-4D95-A43F-E4C7C4835AB2}"/>
              </a:ext>
            </a:extLst>
          </p:cNvPr>
          <p:cNvGrpSpPr/>
          <p:nvPr/>
        </p:nvGrpSpPr>
        <p:grpSpPr>
          <a:xfrm>
            <a:off x="527133" y="5145205"/>
            <a:ext cx="4399708" cy="1573871"/>
            <a:chOff x="527133" y="5145205"/>
            <a:chExt cx="4399708" cy="1573871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A415FB7-4B85-4C4E-8ABC-35C42F687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7133" y="5145205"/>
              <a:ext cx="1481762" cy="1573871"/>
            </a:xfrm>
            <a:prstGeom prst="rect">
              <a:avLst/>
            </a:prstGeom>
          </p:spPr>
        </p:pic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8698778E-8DF8-4CD6-A1B4-BCA20F89A254}"/>
                </a:ext>
              </a:extLst>
            </p:cNvPr>
            <p:cNvCxnSpPr>
              <a:stCxn id="9" idx="3"/>
            </p:cNvCxnSpPr>
            <p:nvPr/>
          </p:nvCxnSpPr>
          <p:spPr>
            <a:xfrm flipV="1">
              <a:off x="2008895" y="5677469"/>
              <a:ext cx="1512227" cy="25467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9443B9F-14CF-4DEF-91DE-BED72287B5A0}"/>
                </a:ext>
              </a:extLst>
            </p:cNvPr>
            <p:cNvSpPr txBox="1"/>
            <p:nvPr/>
          </p:nvSpPr>
          <p:spPr>
            <a:xfrm>
              <a:off x="2231408" y="6100549"/>
              <a:ext cx="2695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这很可能是数据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噪声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400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A983A83-F872-476C-8852-09063427F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716" y="2722727"/>
            <a:ext cx="4111044" cy="3456247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软间隔线性支持向量机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26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pic>
        <p:nvPicPr>
          <p:cNvPr id="1026" name="Picture 2" descr="猫和老鼠:汤姆开心的拉着杰瑞,_卡通世界">
            <a:extLst>
              <a:ext uri="{FF2B5EF4-FFF2-40B4-BE49-F238E27FC236}">
                <a16:creationId xmlns:a16="http://schemas.microsoft.com/office/drawing/2014/main" id="{C9525E6A-D2E9-4995-A6E0-DC040E97ED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17"/>
          <a:stretch/>
        </p:blipFill>
        <p:spPr bwMode="auto">
          <a:xfrm>
            <a:off x="285467" y="5019248"/>
            <a:ext cx="2014181" cy="168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D77C8F42-20AA-4686-9710-3A72AE1A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 硬间隔与软间隔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下面的分隔方式合理吗？</a:t>
            </a:r>
            <a:endParaRPr lang="en-US" altLang="zh-CN" sz="2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64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软间隔线性支持向量机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27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D77C8F42-20AA-4686-9710-3A72AE1A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 硬间隔与软间隔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支持向量机基本型的约束过于严格：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cs typeface="Times New Roman" panose="02020603050405020304" pitchFamily="18" charset="0"/>
              </a:rPr>
              <a:t> 所有样本必须在间隔</a:t>
            </a:r>
            <a:r>
              <a:rPr lang="zh-CN" altLang="en-US" b="1" dirty="0">
                <a:cs typeface="Times New Roman" panose="02020603050405020304" pitchFamily="18" charset="0"/>
              </a:rPr>
              <a:t>外侧</a:t>
            </a:r>
            <a:endParaRPr lang="en-US" altLang="zh-CN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进一步放松：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cs typeface="Times New Roman" panose="02020603050405020304" pitchFamily="18" charset="0"/>
              </a:rPr>
              <a:t> 允许样本在间隔</a:t>
            </a:r>
            <a:r>
              <a:rPr lang="zh-CN" altLang="en-US" b="1" dirty="0">
                <a:cs typeface="Times New Roman" panose="02020603050405020304" pitchFamily="18" charset="0"/>
              </a:rPr>
              <a:t>内侧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cs typeface="Times New Roman" panose="02020603050405020304" pitchFamily="18" charset="0"/>
              </a:rPr>
              <a:t> 允许样本分类</a:t>
            </a:r>
            <a:r>
              <a:rPr lang="zh-CN" altLang="en-US" b="1" dirty="0">
                <a:cs typeface="Times New Roman" panose="02020603050405020304" pitchFamily="18" charset="0"/>
              </a:rPr>
              <a:t>出错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12E51F8-6774-4545-AC57-56CA8AB98F0B}"/>
              </a:ext>
            </a:extLst>
          </p:cNvPr>
          <p:cNvGrpSpPr/>
          <p:nvPr/>
        </p:nvGrpSpPr>
        <p:grpSpPr>
          <a:xfrm>
            <a:off x="5705623" y="2162520"/>
            <a:ext cx="2521370" cy="616056"/>
            <a:chOff x="5062140" y="2033471"/>
            <a:chExt cx="1968237" cy="501955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17874602-F2C8-4499-94E8-57B3C8335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62140" y="2034153"/>
              <a:ext cx="1968236" cy="501273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DC2EF44-8191-4766-A0FA-4B86EF56DD87}"/>
                </a:ext>
              </a:extLst>
            </p:cNvPr>
            <p:cNvSpPr/>
            <p:nvPr/>
          </p:nvSpPr>
          <p:spPr>
            <a:xfrm>
              <a:off x="6797087" y="2033471"/>
              <a:ext cx="233290" cy="501274"/>
            </a:xfrm>
            <a:prstGeom prst="rect">
              <a:avLst/>
            </a:prstGeom>
            <a:solidFill>
              <a:srgbClr val="92D05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17D5921E-96DC-4858-8E67-2878E130A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273" y="3429000"/>
            <a:ext cx="3117655" cy="262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3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软间隔线性支持向量机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28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D77C8F42-20AA-4686-9710-3A72AE1A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2150255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 硬间隔与软间隔</a:t>
            </a:r>
            <a:endParaRPr lang="en-US" altLang="zh-CN" sz="20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改进数学模型：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cs typeface="Times New Roman" panose="02020603050405020304" pitchFamily="18" charset="0"/>
              </a:rPr>
              <a:t> 丢弃原先的约束条件，</a:t>
            </a:r>
            <a:r>
              <a:rPr lang="zh-CN" altLang="en-US" u="sng" dirty="0">
                <a:cs typeface="Times New Roman" panose="02020603050405020304" pitchFamily="18" charset="0"/>
              </a:rPr>
              <a:t>允许分类出错</a:t>
            </a:r>
            <a:endParaRPr lang="en-US" altLang="zh-CN" u="sng" dirty="0"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 允许部分样本被错误划分的条件为软间隔（</a:t>
            </a:r>
            <a:r>
              <a:rPr lang="en-US" altLang="zh-CN" dirty="0"/>
              <a:t>soft margin</a:t>
            </a:r>
            <a:r>
              <a:rPr lang="zh-CN" altLang="en-US" dirty="0"/>
              <a:t>）</a:t>
            </a:r>
            <a:endParaRPr lang="en-US" altLang="zh-CN" u="sng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此时如何衡量模型好坏？</a:t>
            </a:r>
            <a:endParaRPr lang="en-US" altLang="zh-CN" sz="2000" dirty="0"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7874602-F2C8-4499-94E8-57B3C8335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623" y="2163357"/>
            <a:ext cx="2521369" cy="615219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E4B413C0-AD45-43C6-80EC-29B74DE49B62}"/>
              </a:ext>
            </a:extLst>
          </p:cNvPr>
          <p:cNvGrpSpPr/>
          <p:nvPr/>
        </p:nvGrpSpPr>
        <p:grpSpPr>
          <a:xfrm>
            <a:off x="2957625" y="4024083"/>
            <a:ext cx="5200111" cy="2647704"/>
            <a:chOff x="3207656" y="4245539"/>
            <a:chExt cx="5200111" cy="2647704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0EDD290C-E997-4638-A4CD-57DB095973F9}"/>
                </a:ext>
              </a:extLst>
            </p:cNvPr>
            <p:cNvGrpSpPr/>
            <p:nvPr/>
          </p:nvGrpSpPr>
          <p:grpSpPr>
            <a:xfrm>
              <a:off x="3823935" y="4245539"/>
              <a:ext cx="4583832" cy="905118"/>
              <a:chOff x="3500256" y="3937947"/>
              <a:chExt cx="4583832" cy="905118"/>
            </a:xfrm>
          </p:grpSpPr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6D1FAAA0-650E-4D2D-9AE1-1865B3AF5A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00256" y="3937947"/>
                <a:ext cx="4583832" cy="876091"/>
              </a:xfrm>
              <a:prstGeom prst="rect">
                <a:avLst/>
              </a:prstGeom>
            </p:spPr>
          </p:pic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8D57C198-2808-4FF1-8F28-50F64FB89461}"/>
                  </a:ext>
                </a:extLst>
              </p:cNvPr>
              <p:cNvSpPr/>
              <p:nvPr/>
            </p:nvSpPr>
            <p:spPr>
              <a:xfrm>
                <a:off x="5381944" y="3966974"/>
                <a:ext cx="2702144" cy="87609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3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7A650A48-04A8-4E39-8C16-503946E47C4D}"/>
                </a:ext>
              </a:extLst>
            </p:cNvPr>
            <p:cNvCxnSpPr/>
            <p:nvPr/>
          </p:nvCxnSpPr>
          <p:spPr>
            <a:xfrm flipH="1">
              <a:off x="4376057" y="4913086"/>
              <a:ext cx="1429657" cy="70394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D26D6043-02BC-4B6B-A29F-95F46B89CF5A}"/>
                    </a:ext>
                  </a:extLst>
                </p:cNvPr>
                <p:cNvSpPr txBox="1"/>
                <p:nvPr/>
              </p:nvSpPr>
              <p:spPr>
                <a:xfrm>
                  <a:off x="3207656" y="5692914"/>
                  <a:ext cx="2598057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0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超参数</a:t>
                  </a:r>
                  <a14:m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𝐶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&gt;0</m:t>
                      </m:r>
                    </m:oMath>
                  </a14:m>
                  <a:r>
                    <a:rPr lang="zh-CN" altLang="en-US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，</a:t>
                  </a:r>
                  <a:r>
                    <a:rPr lang="zh-CN" altLang="en-US" sz="2000" b="1" dirty="0">
                      <a:solidFill>
                        <a:srgbClr val="4F81BD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权衡</a:t>
                  </a:r>
                  <a:r>
                    <a:rPr lang="zh-CN" altLang="en-US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分类错误的影响大小</a:t>
                  </a:r>
                  <a:endParaRPr lang="en-GB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r>
                    <a:rPr lang="en-GB" altLang="zh-CN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(</a:t>
                  </a:r>
                  <a:r>
                    <a:rPr lang="zh-CN" altLang="en-US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当</a:t>
                  </a:r>
                  <a14:m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𝐶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→+∞</m:t>
                      </m:r>
                    </m:oMath>
                  </a14:m>
                  <a:r>
                    <a:rPr lang="zh-CN" altLang="en-US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，退化为线性可分支持向量机</a:t>
                  </a:r>
                  <a:r>
                    <a:rPr lang="en-GB" altLang="zh-CN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)</a:t>
                  </a:r>
                  <a:endPara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D26D6043-02BC-4B6B-A29F-95F46B89CF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7656" y="5692914"/>
                  <a:ext cx="2598057" cy="1200329"/>
                </a:xfrm>
                <a:prstGeom prst="rect">
                  <a:avLst/>
                </a:prstGeom>
                <a:blipFill>
                  <a:blip r:embed="rId4"/>
                  <a:stretch>
                    <a:fillRect l="-2347" t="-3061" r="-2582" b="-61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83545043-95B9-462A-BC37-FDCF331464AA}"/>
                </a:ext>
              </a:extLst>
            </p:cNvPr>
            <p:cNvSpPr txBox="1"/>
            <p:nvPr/>
          </p:nvSpPr>
          <p:spPr>
            <a:xfrm>
              <a:off x="6209240" y="5712120"/>
              <a:ext cx="211265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损失函数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，度量分类的</a:t>
              </a:r>
              <a:r>
                <a:rPr lang="zh-CN" altLang="en-US" sz="2000" b="1" dirty="0">
                  <a:solidFill>
                    <a:srgbClr val="4F81B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错误程度</a:t>
              </a:r>
            </a:p>
          </p:txBody>
        </p: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555CD84E-BA70-495A-8192-AE9A5B01AB1E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>
              <a:off x="7265566" y="4984326"/>
              <a:ext cx="0" cy="72779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乘号 2">
            <a:extLst>
              <a:ext uri="{FF2B5EF4-FFF2-40B4-BE49-F238E27FC236}">
                <a16:creationId xmlns:a16="http://schemas.microsoft.com/office/drawing/2014/main" id="{042D859E-9DFC-4272-A5C9-C8578D38F32D}"/>
              </a:ext>
            </a:extLst>
          </p:cNvPr>
          <p:cNvSpPr/>
          <p:nvPr/>
        </p:nvSpPr>
        <p:spPr>
          <a:xfrm>
            <a:off x="6012641" y="1423950"/>
            <a:ext cx="2088108" cy="2088108"/>
          </a:xfrm>
          <a:prstGeom prst="mathMultiply">
            <a:avLst>
              <a:gd name="adj1" fmla="val 1625"/>
            </a:avLst>
          </a:prstGeom>
          <a:solidFill>
            <a:schemeClr val="accent2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55F5120-30F2-4F0C-9DEC-55221C59434F}"/>
              </a:ext>
            </a:extLst>
          </p:cNvPr>
          <p:cNvSpPr txBox="1"/>
          <p:nvPr/>
        </p:nvSpPr>
        <p:spPr>
          <a:xfrm>
            <a:off x="808117" y="4291520"/>
            <a:ext cx="2101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改造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目标函数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36419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软间隔线性支持向量机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29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D77C8F42-20AA-4686-9710-3A72AE1A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 硬间隔与软间隔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如何选择损失函数？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cs typeface="Times New Roman" panose="02020603050405020304" pitchFamily="18" charset="0"/>
              </a:rPr>
              <a:t>直接的想法：对错误分类加以</a:t>
            </a:r>
            <a:r>
              <a:rPr lang="zh-CN" altLang="en-US" sz="2000" b="1" dirty="0">
                <a:solidFill>
                  <a:srgbClr val="4F81BD"/>
                </a:solidFill>
                <a:cs typeface="Times New Roman" panose="02020603050405020304" pitchFamily="18" charset="0"/>
              </a:rPr>
              <a:t>惩罚</a:t>
            </a:r>
            <a:endParaRPr lang="en-US" altLang="zh-CN" sz="2000" b="1" dirty="0">
              <a:solidFill>
                <a:srgbClr val="4F81BD"/>
              </a:solidFill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8451E3F-55BA-421E-A965-B15938F61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054" y="3429000"/>
            <a:ext cx="3578149" cy="11635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5F6E8B5-CC25-46EB-B635-5283E01CDE98}"/>
                  </a:ext>
                </a:extLst>
              </p:cNvPr>
              <p:cNvSpPr txBox="1"/>
              <p:nvPr/>
            </p:nvSpPr>
            <p:spPr>
              <a:xfrm>
                <a:off x="793774" y="5056445"/>
                <a:ext cx="3152633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5F6E8B5-CC25-46EB-B635-5283E01CD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74" y="5056445"/>
                <a:ext cx="3152633" cy="509178"/>
              </a:xfrm>
              <a:prstGeom prst="rect">
                <a:avLst/>
              </a:prstGeom>
              <a:blipFill>
                <a:blip r:embed="rId3"/>
                <a:stretch>
                  <a:fillRect l="-2901" t="-4762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>
            <a:extLst>
              <a:ext uri="{FF2B5EF4-FFF2-40B4-BE49-F238E27FC236}">
                <a16:creationId xmlns:a16="http://schemas.microsoft.com/office/drawing/2014/main" id="{726F29F7-27E3-4FD9-B9BF-D31F77F42B52}"/>
              </a:ext>
            </a:extLst>
          </p:cNvPr>
          <p:cNvSpPr/>
          <p:nvPr/>
        </p:nvSpPr>
        <p:spPr>
          <a:xfrm>
            <a:off x="1936280" y="5056445"/>
            <a:ext cx="383839" cy="559609"/>
          </a:xfrm>
          <a:prstGeom prst="rect">
            <a:avLst/>
          </a:prstGeom>
          <a:solidFill>
            <a:srgbClr val="92D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0DB4E62-3867-4FC2-ABD6-92A41A3CE9CD}"/>
              </a:ext>
            </a:extLst>
          </p:cNvPr>
          <p:cNvSpPr/>
          <p:nvPr/>
        </p:nvSpPr>
        <p:spPr>
          <a:xfrm>
            <a:off x="2464773" y="5056445"/>
            <a:ext cx="1097293" cy="559609"/>
          </a:xfrm>
          <a:prstGeom prst="rect">
            <a:avLst/>
          </a:prstGeom>
          <a:solidFill>
            <a:schemeClr val="accent2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ED8DEF40-8ED9-4480-B28D-5531BDADBD6E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2128200" y="5616054"/>
            <a:ext cx="0" cy="298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99FD44FB-5022-46C7-A32B-A830270A96E2}"/>
              </a:ext>
            </a:extLst>
          </p:cNvPr>
          <p:cNvSpPr txBox="1"/>
          <p:nvPr/>
        </p:nvSpPr>
        <p:spPr>
          <a:xfrm>
            <a:off x="1513820" y="5915025"/>
            <a:ext cx="1097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真实标签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7A1AE64-0139-4AA2-B8C5-570E8EAC1790}"/>
              </a:ext>
            </a:extLst>
          </p:cNvPr>
          <p:cNvSpPr txBox="1"/>
          <p:nvPr/>
        </p:nvSpPr>
        <p:spPr>
          <a:xfrm>
            <a:off x="2676844" y="5915025"/>
            <a:ext cx="930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预测值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38CB589F-D37D-4ED1-A5C3-D32BC4ED0381}"/>
              </a:ext>
            </a:extLst>
          </p:cNvPr>
          <p:cNvCxnSpPr>
            <a:cxnSpLocks/>
          </p:cNvCxnSpPr>
          <p:nvPr/>
        </p:nvCxnSpPr>
        <p:spPr>
          <a:xfrm>
            <a:off x="3141986" y="5616054"/>
            <a:ext cx="0" cy="298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C7C454E8-62C0-495B-9028-1512BC168B2F}"/>
              </a:ext>
            </a:extLst>
          </p:cNvPr>
          <p:cNvSpPr txBox="1"/>
          <p:nvPr/>
        </p:nvSpPr>
        <p:spPr>
          <a:xfrm>
            <a:off x="4925576" y="5084028"/>
            <a:ext cx="2875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真实值与预测值</a:t>
            </a:r>
            <a:r>
              <a:rPr lang="zh-CN" altLang="en-US" b="1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，分类正确，不惩罚；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真实值与预测值</a:t>
            </a:r>
            <a:r>
              <a:rPr lang="zh-CN" altLang="en-US" b="1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，分类错误，进行惩罚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26B1036C-F39B-49E4-8877-880A7991CFE6}"/>
              </a:ext>
            </a:extLst>
          </p:cNvPr>
          <p:cNvGrpSpPr/>
          <p:nvPr/>
        </p:nvGrpSpPr>
        <p:grpSpPr>
          <a:xfrm>
            <a:off x="6769831" y="1338263"/>
            <a:ext cx="1866168" cy="2201717"/>
            <a:chOff x="6131203" y="975322"/>
            <a:chExt cx="1866168" cy="2201717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DAD620D8-9923-4515-916D-F2E238B140D3}"/>
                </a:ext>
              </a:extLst>
            </p:cNvPr>
            <p:cNvSpPr txBox="1"/>
            <p:nvPr/>
          </p:nvSpPr>
          <p:spPr>
            <a:xfrm>
              <a:off x="6131203" y="2776929"/>
              <a:ext cx="18661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能否继续改进？</a:t>
              </a:r>
            </a:p>
          </p:txBody>
        </p:sp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A903C929-DEEB-455A-9B04-0D56B23BF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43908" y="975322"/>
              <a:ext cx="1695405" cy="1710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498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支持向量机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学习目标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b="1" dirty="0">
                <a:cs typeface="Times New Roman" panose="02020603050405020304" pitchFamily="18" charset="0"/>
              </a:rPr>
              <a:t> 了解支持向量机的基本概念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掌握线性可分支持向量机模型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掌握软间隔支持向量机模型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理解非线性支持向量机中的核函数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介绍序列最小优化算法（阅读内容）</a:t>
            </a:r>
            <a:endParaRPr lang="en-US" altLang="zh-CN" sz="2000" dirty="0"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3</a:t>
            </a:fld>
            <a:endParaRPr lang="en-US" altLang="zh-CN" dirty="0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D413C9B4-CDE5-4B4A-ADFD-918148FBA0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9572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软间隔线性支持向量机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30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D77C8F42-20AA-4686-9710-3A72AE1A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 硬间隔与软间隔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</a:t>
            </a:r>
            <a:r>
              <a:rPr lang="en-GB" altLang="zh-CN" sz="2000" dirty="0">
                <a:cs typeface="Times New Roman" panose="02020603050405020304" pitchFamily="18" charset="0"/>
              </a:rPr>
              <a:t>0-1</a:t>
            </a:r>
            <a:r>
              <a:rPr lang="zh-CN" altLang="en-US" sz="2000" dirty="0">
                <a:cs typeface="Times New Roman" panose="02020603050405020304" pitchFamily="18" charset="0"/>
              </a:rPr>
              <a:t>损失函数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b="1" dirty="0">
              <a:solidFill>
                <a:srgbClr val="4F81BD"/>
              </a:solidFill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8451E3F-55BA-421E-A965-B15938F61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397" y="2717800"/>
            <a:ext cx="3578149" cy="116352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6765340-A825-4C6B-A9DE-3E6219E9E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176697"/>
            <a:ext cx="6138907" cy="214790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33AF6AE-507B-4160-AEF7-3E056436A1BB}"/>
              </a:ext>
            </a:extLst>
          </p:cNvPr>
          <p:cNvSpPr txBox="1"/>
          <p:nvPr/>
        </p:nvSpPr>
        <p:spPr>
          <a:xfrm>
            <a:off x="6913004" y="3539683"/>
            <a:ext cx="1743512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不连续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非凸</a:t>
            </a:r>
          </a:p>
        </p:txBody>
      </p:sp>
    </p:spTree>
    <p:extLst>
      <p:ext uri="{BB962C8B-B14F-4D97-AF65-F5344CB8AC3E}">
        <p14:creationId xmlns:p14="http://schemas.microsoft.com/office/powerpoint/2010/main" val="24723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0EFC031-B13F-4E8F-B8CA-E6F9F6159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09" y="2945479"/>
            <a:ext cx="6660196" cy="3836273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软间隔线性支持向量机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31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D77C8F42-20AA-4686-9710-3A72AE1A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 硬间隔与软间隔</a:t>
            </a:r>
            <a:endParaRPr lang="en-US" altLang="zh-CN" sz="20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cs typeface="Times New Roman" panose="02020603050405020304" pitchFamily="18" charset="0"/>
              </a:rPr>
              <a:t>hinge</a:t>
            </a:r>
            <a:r>
              <a:rPr lang="zh-CN" altLang="en-US" sz="2000" dirty="0">
                <a:cs typeface="Times New Roman" panose="02020603050405020304" pitchFamily="18" charset="0"/>
              </a:rPr>
              <a:t>损失函数！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cs typeface="Times New Roman" panose="02020603050405020304" pitchFamily="18" charset="0"/>
              </a:rPr>
              <a:t>进一步考虑样本分类的</a:t>
            </a:r>
            <a:r>
              <a:rPr lang="zh-CN" altLang="en-US" sz="2000" b="1" dirty="0">
                <a:solidFill>
                  <a:srgbClr val="4F81BD"/>
                </a:solidFill>
                <a:cs typeface="Times New Roman" panose="02020603050405020304" pitchFamily="18" charset="0"/>
              </a:rPr>
              <a:t>错误程度</a:t>
            </a:r>
            <a:r>
              <a:rPr lang="zh-CN" altLang="en-US" sz="2000" dirty="0">
                <a:cs typeface="Times New Roman" panose="02020603050405020304" pitchFamily="18" charset="0"/>
              </a:rPr>
              <a:t>，离分隔超平面越远，错误越离谱</a:t>
            </a:r>
            <a:endParaRPr lang="en-US" altLang="zh-CN" sz="2000" b="1" dirty="0">
              <a:solidFill>
                <a:srgbClr val="4F81BD"/>
              </a:solidFill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B9CE190-E605-443A-A039-C736BBF5A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429" y="3794239"/>
            <a:ext cx="3088371" cy="57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24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D199E52-B154-4914-9BB1-76B5A1D76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30" y="3848415"/>
            <a:ext cx="5724567" cy="2614632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软间隔线性支持向量机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32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D77C8F42-20AA-4686-9710-3A72AE1A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 硬间隔与软间隔</a:t>
            </a:r>
            <a:endParaRPr lang="en-US" altLang="zh-CN" sz="20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</a:t>
            </a:r>
            <a:r>
              <a:rPr lang="en-GB" altLang="zh-CN" sz="2000" dirty="0">
                <a:cs typeface="Times New Roman" panose="02020603050405020304" pitchFamily="18" charset="0"/>
              </a:rPr>
              <a:t>hinge</a:t>
            </a:r>
            <a:r>
              <a:rPr lang="zh-CN" altLang="en-US" sz="2000" dirty="0">
                <a:cs typeface="Times New Roman" panose="02020603050405020304" pitchFamily="18" charset="0"/>
              </a:rPr>
              <a:t>损失函数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b="1" dirty="0">
              <a:solidFill>
                <a:srgbClr val="4F81BD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33AF6AE-507B-4160-AEF7-3E056436A1BB}"/>
              </a:ext>
            </a:extLst>
          </p:cNvPr>
          <p:cNvSpPr txBox="1"/>
          <p:nvPr/>
        </p:nvSpPr>
        <p:spPr>
          <a:xfrm>
            <a:off x="5987750" y="3466679"/>
            <a:ext cx="3000880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连续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凸性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b="1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z=1</a:t>
            </a:r>
            <a:r>
              <a:rPr lang="zh-CN" altLang="en-US" sz="2400" b="1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处不可微！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CC7C8C4-F283-4FD3-8A24-D05C758C3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781" y="3000360"/>
            <a:ext cx="3618434" cy="67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58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软间隔线性支持向量机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33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2">
                <a:extLst>
                  <a:ext uri="{FF2B5EF4-FFF2-40B4-BE49-F238E27FC236}">
                    <a16:creationId xmlns:a16="http://schemas.microsoft.com/office/drawing/2014/main" id="{D77C8F42-20AA-4686-9710-3A72AE1A33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24000"/>
                <a:ext cx="8229600" cy="4876800"/>
              </a:xfrm>
            </p:spPr>
            <p:txBody>
              <a:bodyPr/>
              <a:lstStyle/>
              <a:p>
                <a:r>
                  <a:rPr lang="zh-CN" altLang="en-US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 硬间隔与软间隔</a:t>
                </a:r>
                <a:endParaRPr lang="en-US" altLang="zh-CN" sz="2000" dirty="0">
                  <a:solidFill>
                    <a:srgbClr val="0070C0"/>
                  </a:solidFill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2000" dirty="0">
                    <a:cs typeface="Times New Roman" panose="02020603050405020304" pitchFamily="18" charset="0"/>
                  </a:rPr>
                  <a:t> 使用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hinge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损失函数的线性支持向量机被称为</a:t>
                </a:r>
                <a:r>
                  <a:rPr lang="zh-CN" altLang="en-US" sz="2000" b="1" dirty="0">
                    <a:cs typeface="Times New Roman" panose="02020603050405020304" pitchFamily="18" charset="0"/>
                  </a:rPr>
                  <a:t>软间隔线性支持向量机</a:t>
                </a:r>
                <a:endParaRPr lang="en-US" altLang="zh-CN" sz="2000" b="1" dirty="0"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sz="2000" b="1" dirty="0"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数学模型如下：</a:t>
                </a:r>
                <a:endParaRPr lang="en-US" altLang="zh-CN" sz="2000" dirty="0"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endParaRPr lang="en-US" altLang="zh-CN" sz="2000" dirty="0"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endParaRPr lang="en-US" altLang="zh-CN" sz="2000" dirty="0"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endParaRPr lang="en-US" altLang="zh-CN" sz="2000" dirty="0"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2000" dirty="0">
                    <a:cs typeface="Times New Roman" panose="02020603050405020304" pitchFamily="18" charset="0"/>
                  </a:rPr>
                  <a:t> 如何解决目标函数在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zh-CN" altLang="en-US" sz="2000" dirty="0">
                    <a:cs typeface="Times New Roman" panose="02020603050405020304" pitchFamily="18" charset="0"/>
                  </a:rPr>
                  <a:t>不可微的问题？</a:t>
                </a:r>
                <a:endParaRPr lang="en-US" altLang="zh-CN" sz="2000" dirty="0"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sz="2000" b="1" dirty="0">
                  <a:solidFill>
                    <a:srgbClr val="4F81BD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内容占位符 2">
                <a:extLst>
                  <a:ext uri="{FF2B5EF4-FFF2-40B4-BE49-F238E27FC236}">
                    <a16:creationId xmlns:a16="http://schemas.microsoft.com/office/drawing/2014/main" id="{D77C8F42-20AA-4686-9710-3A72AE1A33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24000"/>
                <a:ext cx="8229600" cy="4876800"/>
              </a:xfrm>
              <a:blipFill>
                <a:blip r:embed="rId2"/>
                <a:stretch>
                  <a:fillRect l="-667" t="-1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D726C513-2251-4904-8466-9B2854F26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305" y="3233057"/>
            <a:ext cx="6171390" cy="98009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290CB11-88E4-481B-8A4C-C725384D8996}"/>
              </a:ext>
            </a:extLst>
          </p:cNvPr>
          <p:cNvSpPr txBox="1"/>
          <p:nvPr/>
        </p:nvSpPr>
        <p:spPr>
          <a:xfrm>
            <a:off x="825290" y="5203755"/>
            <a:ext cx="633042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引入松弛变量，对模型进行改造（一个重要的技巧）</a:t>
            </a:r>
          </a:p>
        </p:txBody>
      </p:sp>
    </p:spTree>
    <p:extLst>
      <p:ext uri="{BB962C8B-B14F-4D97-AF65-F5344CB8AC3E}">
        <p14:creationId xmlns:p14="http://schemas.microsoft.com/office/powerpoint/2010/main" val="102970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软间隔线性支持向量机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34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D77C8F42-20AA-4686-9710-3A72AE1A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 硬间隔与软间隔</a:t>
            </a:r>
            <a:endParaRPr lang="en-US" altLang="zh-CN" sz="20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改进的数学模型如下：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b="1" dirty="0">
              <a:solidFill>
                <a:srgbClr val="4F81BD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290CB11-88E4-481B-8A4C-C725384D8996}"/>
              </a:ext>
            </a:extLst>
          </p:cNvPr>
          <p:cNvSpPr txBox="1"/>
          <p:nvPr/>
        </p:nvSpPr>
        <p:spPr>
          <a:xfrm>
            <a:off x="751400" y="4521584"/>
            <a:ext cx="1272023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松弛变量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CFC3C91-58D7-4373-B839-238CCD522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622" y="2442550"/>
            <a:ext cx="4316855" cy="2761205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4F268C0-94FC-4A43-A135-8D46662F8BF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23423" y="4771396"/>
            <a:ext cx="12495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09A1E218-A147-49E9-8167-5F0D751BE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318" y="5582353"/>
            <a:ext cx="3159363" cy="62890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6A87907-D24F-4C11-A36F-6777005D58A3}"/>
              </a:ext>
            </a:extLst>
          </p:cNvPr>
          <p:cNvSpPr txBox="1"/>
          <p:nvPr/>
        </p:nvSpPr>
        <p:spPr>
          <a:xfrm>
            <a:off x="1610360" y="5608550"/>
            <a:ext cx="1272023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对比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0C6CCC-E730-4871-B713-9DA19F6B6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0823" y="1732554"/>
            <a:ext cx="2369876" cy="477614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FDE4A73-6564-444B-A377-F17C638C35C3}"/>
              </a:ext>
            </a:extLst>
          </p:cNvPr>
          <p:cNvCxnSpPr>
            <a:cxnSpLocks/>
          </p:cNvCxnSpPr>
          <p:nvPr/>
        </p:nvCxnSpPr>
        <p:spPr>
          <a:xfrm flipH="1">
            <a:off x="5454480" y="2151142"/>
            <a:ext cx="117439" cy="6463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36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软间隔线性支持向量机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35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D77C8F42-20AA-4686-9710-3A72AE1A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 软间隔线性支持向量机的对偶问题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又出现了</a:t>
            </a:r>
            <a:r>
              <a:rPr lang="zh-CN" altLang="en-US" sz="2000" b="1" dirty="0">
                <a:cs typeface="Times New Roman" panose="02020603050405020304" pitchFamily="18" charset="0"/>
              </a:rPr>
              <a:t>复杂约束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cs typeface="Times New Roman" panose="02020603050405020304" pitchFamily="18" charset="0"/>
              </a:rPr>
              <a:t>如何解决？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b="1" dirty="0">
              <a:solidFill>
                <a:srgbClr val="4F81BD"/>
              </a:solidFill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91739C1-17DA-4599-918D-7ECF44F93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988" y="1478821"/>
            <a:ext cx="3238663" cy="2071557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886CDDA9-B4E3-4687-99CA-F1058908F856}"/>
              </a:ext>
            </a:extLst>
          </p:cNvPr>
          <p:cNvSpPr/>
          <p:nvPr/>
        </p:nvSpPr>
        <p:spPr>
          <a:xfrm>
            <a:off x="6339762" y="2601639"/>
            <a:ext cx="2419285" cy="495526"/>
          </a:xfrm>
          <a:prstGeom prst="rect">
            <a:avLst/>
          </a:prstGeom>
          <a:solidFill>
            <a:schemeClr val="accent2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4BE4740-4F13-4F12-B02B-A0E82AEAF7C4}"/>
              </a:ext>
            </a:extLst>
          </p:cNvPr>
          <p:cNvCxnSpPr>
            <a:cxnSpLocks/>
          </p:cNvCxnSpPr>
          <p:nvPr/>
        </p:nvCxnSpPr>
        <p:spPr>
          <a:xfrm flipH="1" flipV="1">
            <a:off x="3058162" y="2271487"/>
            <a:ext cx="3209353" cy="4454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B3E7D607-61DE-46BB-AF87-9838E05CEA1D}"/>
              </a:ext>
            </a:extLst>
          </p:cNvPr>
          <p:cNvSpPr txBox="1"/>
          <p:nvPr/>
        </p:nvSpPr>
        <p:spPr>
          <a:xfrm>
            <a:off x="921657" y="3095933"/>
            <a:ext cx="6879772" cy="1022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182563" indent="-182563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l"/>
              <a:defRPr sz="20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>
                <a:sym typeface="Arial" panose="020B0604020202020204" pitchFamily="34" charset="0"/>
              </a:rPr>
              <a:t> 找对偶问题！</a:t>
            </a:r>
            <a:endParaRPr lang="en-US" altLang="zh-CN" dirty="0">
              <a:sym typeface="Arial" panose="020B0604020202020204" pitchFamily="34" charset="0"/>
            </a:endParaRPr>
          </a:p>
          <a:p>
            <a:r>
              <a:rPr lang="zh-CN" altLang="en-US" dirty="0">
                <a:sym typeface="Arial" panose="020B0604020202020204" pitchFamily="34" charset="0"/>
              </a:rPr>
              <a:t> 再次使用拉格朗日乘子法构造二次规划问题的对偶问题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0AA042B-2C37-4A45-82E0-485C46EF6B95}"/>
              </a:ext>
            </a:extLst>
          </p:cNvPr>
          <p:cNvGrpSpPr/>
          <p:nvPr/>
        </p:nvGrpSpPr>
        <p:grpSpPr>
          <a:xfrm>
            <a:off x="649839" y="4617836"/>
            <a:ext cx="7676408" cy="1072874"/>
            <a:chOff x="649839" y="4617836"/>
            <a:chExt cx="7676408" cy="107287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B8F3DDD-A979-4307-BFE0-447E3D312284}"/>
                </a:ext>
              </a:extLst>
            </p:cNvPr>
            <p:cNvSpPr/>
            <p:nvPr/>
          </p:nvSpPr>
          <p:spPr>
            <a:xfrm>
              <a:off x="649839" y="4840268"/>
              <a:ext cx="7676408" cy="850442"/>
            </a:xfrm>
            <a:prstGeom prst="rect">
              <a:avLst/>
            </a:prstGeom>
            <a:noFill/>
            <a:ln>
              <a:solidFill>
                <a:srgbClr val="1F497D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3130469-9DA4-48C4-97B5-A26E974D485C}"/>
                </a:ext>
              </a:extLst>
            </p:cNvPr>
            <p:cNvSpPr txBox="1"/>
            <p:nvPr/>
          </p:nvSpPr>
          <p:spPr>
            <a:xfrm>
              <a:off x="813905" y="4617836"/>
              <a:ext cx="844334" cy="341919"/>
            </a:xfrm>
            <a:prstGeom prst="rect">
              <a:avLst/>
            </a:prstGeom>
            <a:solidFill>
              <a:srgbClr val="1F497D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试一试</a:t>
              </a:r>
            </a:p>
          </p:txBody>
        </p:sp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45F75CA3-2B80-4206-9972-5434A74C020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13905" y="5031090"/>
              <a:ext cx="6987524" cy="588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182563" indent="-1825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q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anose="020B0604020202020204" pitchFamily="34" charset="0"/>
                </a:defRPr>
              </a:lvl1pPr>
              <a:lvl2pPr marL="457200" lvl="1" indent="-1825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anose="020B0604020202020204" pitchFamily="34" charset="0"/>
                </a:defRPr>
              </a:lvl2pPr>
              <a:lvl3pPr marL="731838" lvl="2" indent="-1825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anose="05000000000000000000" pitchFamily="2" charset="2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anose="020B0604020202020204" pitchFamily="34" charset="0"/>
                </a:defRPr>
              </a:lvl3pPr>
              <a:lvl4pPr marL="1006475" lvl="3" indent="-1825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anose="05000000000000000000" pitchFamily="2" charset="2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anose="020B0604020202020204" pitchFamily="34" charset="0"/>
                </a:defRPr>
              </a:lvl4pPr>
              <a:lvl5pPr marL="1189038" lvl="4" indent="-13652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anose="05000000000000000000" pitchFamily="2" charset="2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anose="020B0604020202020204" pitchFamily="34" charset="0"/>
                </a:defRPr>
              </a:lvl5pPr>
              <a:lvl6pPr marL="2514600" lvl="5" indent="-228600" algn="l" defTabSz="914400" eaLnBrk="1" fontAlgn="base" latinLnBrk="0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itchFamily="2" charset="2"/>
                <a:buChar char="•"/>
                <a:defRPr sz="1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6pPr>
              <a:lvl7pPr marL="2971800" lvl="6" indent="-228600" algn="l" defTabSz="914400" eaLnBrk="1" fontAlgn="base" latinLnBrk="0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itchFamily="2" charset="2"/>
                <a:buChar char="•"/>
                <a:defRPr sz="1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7pPr>
              <a:lvl8pPr marL="3429000" lvl="7" indent="-228600" algn="l" defTabSz="914400" eaLnBrk="1" fontAlgn="base" latinLnBrk="0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itchFamily="2" charset="2"/>
                <a:buChar char="•"/>
                <a:defRPr sz="1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8pPr>
              <a:lvl9pPr marL="3886200" lvl="8" indent="-228600" algn="l" defTabSz="914400" eaLnBrk="1" fontAlgn="base" latinLnBrk="0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itchFamily="2" charset="2"/>
                <a:buChar char="•"/>
                <a:defRPr sz="1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9pPr>
            </a:lstStyle>
            <a:p>
              <a:pPr marL="114300" indent="0" defTabSz="914400">
                <a:lnSpc>
                  <a:spcPct val="150000"/>
                </a:lnSpc>
                <a:buFont typeface="Wingdings" panose="05000000000000000000" pitchFamily="2" charset="2"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写出该问题的拉格朗日函数。</a:t>
              </a:r>
              <a:endParaRPr lang="en-US" altLang="zh-CN" sz="1800" i="1" dirty="0">
                <a:latin typeface="Cambria Math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993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软间隔线性支持向量机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36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2">
                <a:extLst>
                  <a:ext uri="{FF2B5EF4-FFF2-40B4-BE49-F238E27FC236}">
                    <a16:creationId xmlns:a16="http://schemas.microsoft.com/office/drawing/2014/main" id="{D77C8F42-20AA-4686-9710-3A72AE1A33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24000"/>
                <a:ext cx="8229600" cy="4876800"/>
              </a:xfrm>
            </p:spPr>
            <p:txBody>
              <a:bodyPr/>
              <a:lstStyle/>
              <a:p>
                <a:r>
                  <a:rPr lang="zh-CN" altLang="en-US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 软间隔线性支持向量机的对偶问题</a:t>
                </a:r>
                <a:endParaRPr lang="en-US" altLang="zh-CN" sz="2000" dirty="0">
                  <a:solidFill>
                    <a:srgbClr val="0070C0"/>
                  </a:solidFill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sz="2000" dirty="0"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对偶变量：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𝝁</m:t>
                    </m:r>
                  </m:oMath>
                </a14:m>
                <a:endParaRPr lang="en-US" altLang="zh-CN" sz="2000" b="1" dirty="0"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2000" dirty="0">
                    <a:cs typeface="Times New Roman" panose="02020603050405020304" pitchFamily="18" charset="0"/>
                  </a:rPr>
                  <a:t> 不等式约束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1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：</a:t>
                </a:r>
                <a:endParaRPr lang="en-US" altLang="zh-CN" sz="2000" b="1" dirty="0"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sz="2000" b="1" dirty="0"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不等式约束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2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：</a:t>
                </a:r>
                <a:endParaRPr lang="en-US" altLang="zh-CN" sz="2000" dirty="0"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sz="2000" dirty="0"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拉格朗日函数：</a:t>
                </a:r>
                <a:endParaRPr lang="en-US" altLang="zh-CN" sz="2000" dirty="0"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sz="2000" b="1" dirty="0">
                  <a:solidFill>
                    <a:srgbClr val="4F81BD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内容占位符 2">
                <a:extLst>
                  <a:ext uri="{FF2B5EF4-FFF2-40B4-BE49-F238E27FC236}">
                    <a16:creationId xmlns:a16="http://schemas.microsoft.com/office/drawing/2014/main" id="{D77C8F42-20AA-4686-9710-3A72AE1A33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24000"/>
                <a:ext cx="8229600" cy="4876800"/>
              </a:xfrm>
              <a:blipFill>
                <a:blip r:embed="rId3"/>
                <a:stretch>
                  <a:fillRect l="-667" t="-1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32A1A5A3-6105-48E6-AB8A-2819AA42C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4470" y="2445200"/>
            <a:ext cx="2500331" cy="54292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84EBDD9-95B5-4087-9214-1BC5CC510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2699" y="2966356"/>
            <a:ext cx="814393" cy="49530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2D62AEE-7A01-4AA4-B415-B6F8F466B4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686" y="4102322"/>
            <a:ext cx="8724439" cy="990600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A3741EA6-C109-441C-8EA8-69C2CB7C6EE9}"/>
              </a:ext>
            </a:extLst>
          </p:cNvPr>
          <p:cNvGrpSpPr/>
          <p:nvPr/>
        </p:nvGrpSpPr>
        <p:grpSpPr>
          <a:xfrm>
            <a:off x="649839" y="5092920"/>
            <a:ext cx="7676408" cy="1072874"/>
            <a:chOff x="649839" y="4617836"/>
            <a:chExt cx="7676408" cy="1072874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0B0CDEC-5441-406A-8862-62EFBF199800}"/>
                </a:ext>
              </a:extLst>
            </p:cNvPr>
            <p:cNvSpPr/>
            <p:nvPr/>
          </p:nvSpPr>
          <p:spPr>
            <a:xfrm>
              <a:off x="649839" y="4840268"/>
              <a:ext cx="7676408" cy="850442"/>
            </a:xfrm>
            <a:prstGeom prst="rect">
              <a:avLst/>
            </a:prstGeom>
            <a:noFill/>
            <a:ln>
              <a:solidFill>
                <a:srgbClr val="1F497D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12B7CA2-177B-4E6D-9859-BB6D06B8DC65}"/>
                </a:ext>
              </a:extLst>
            </p:cNvPr>
            <p:cNvSpPr txBox="1"/>
            <p:nvPr/>
          </p:nvSpPr>
          <p:spPr>
            <a:xfrm>
              <a:off x="813905" y="4617836"/>
              <a:ext cx="1018706" cy="341919"/>
            </a:xfrm>
            <a:prstGeom prst="rect">
              <a:avLst/>
            </a:prstGeom>
            <a:solidFill>
              <a:srgbClr val="1F497D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再试一试</a:t>
              </a:r>
            </a:p>
          </p:txBody>
        </p:sp>
        <p:sp>
          <p:nvSpPr>
            <p:cNvPr id="26" name="Content Placeholder 2">
              <a:extLst>
                <a:ext uri="{FF2B5EF4-FFF2-40B4-BE49-F238E27FC236}">
                  <a16:creationId xmlns:a16="http://schemas.microsoft.com/office/drawing/2014/main" id="{98175BCA-125C-4B76-AAE4-2CA9B1E919B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13905" y="5031090"/>
              <a:ext cx="6987524" cy="588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182563" indent="-1825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q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anose="020B0604020202020204" pitchFamily="34" charset="0"/>
                </a:defRPr>
              </a:lvl1pPr>
              <a:lvl2pPr marL="457200" lvl="1" indent="-1825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anose="020B0604020202020204" pitchFamily="34" charset="0"/>
                </a:defRPr>
              </a:lvl2pPr>
              <a:lvl3pPr marL="731838" lvl="2" indent="-1825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anose="05000000000000000000" pitchFamily="2" charset="2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anose="020B0604020202020204" pitchFamily="34" charset="0"/>
                </a:defRPr>
              </a:lvl3pPr>
              <a:lvl4pPr marL="1006475" lvl="3" indent="-1825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anose="05000000000000000000" pitchFamily="2" charset="2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anose="020B0604020202020204" pitchFamily="34" charset="0"/>
                </a:defRPr>
              </a:lvl4pPr>
              <a:lvl5pPr marL="1189038" lvl="4" indent="-13652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anose="05000000000000000000" pitchFamily="2" charset="2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anose="020B0604020202020204" pitchFamily="34" charset="0"/>
                </a:defRPr>
              </a:lvl5pPr>
              <a:lvl6pPr marL="2514600" lvl="5" indent="-228600" algn="l" defTabSz="914400" eaLnBrk="1" fontAlgn="base" latinLnBrk="0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itchFamily="2" charset="2"/>
                <a:buChar char="•"/>
                <a:defRPr sz="1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6pPr>
              <a:lvl7pPr marL="2971800" lvl="6" indent="-228600" algn="l" defTabSz="914400" eaLnBrk="1" fontAlgn="base" latinLnBrk="0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itchFamily="2" charset="2"/>
                <a:buChar char="•"/>
                <a:defRPr sz="1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7pPr>
              <a:lvl8pPr marL="3429000" lvl="7" indent="-228600" algn="l" defTabSz="914400" eaLnBrk="1" fontAlgn="base" latinLnBrk="0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itchFamily="2" charset="2"/>
                <a:buChar char="•"/>
                <a:defRPr sz="1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8pPr>
              <a:lvl9pPr marL="3886200" lvl="8" indent="-228600" algn="l" defTabSz="914400" eaLnBrk="1" fontAlgn="base" latinLnBrk="0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itchFamily="2" charset="2"/>
                <a:buChar char="•"/>
                <a:defRPr sz="1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9pPr>
            </a:lstStyle>
            <a:p>
              <a:pPr marL="114300" indent="0" defTabSz="914400">
                <a:lnSpc>
                  <a:spcPct val="150000"/>
                </a:lnSpc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写出软间隔线性支持向量机的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KKT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条件。</a:t>
              </a:r>
              <a:endParaRPr lang="en-US" altLang="zh-CN" sz="1800" i="1" dirty="0">
                <a:latin typeface="Cambria Math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0F09EC5-BF3E-40D7-9F68-7EF3915D7476}"/>
                  </a:ext>
                </a:extLst>
              </p:cNvPr>
              <p:cNvSpPr txBox="1"/>
              <p:nvPr/>
            </p:nvSpPr>
            <p:spPr>
              <a:xfrm>
                <a:off x="7639498" y="2556653"/>
                <a:ext cx="7070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𝜶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0F09EC5-BF3E-40D7-9F68-7EF3915D7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498" y="2556653"/>
                <a:ext cx="70706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8036A8C-C325-4B62-8DED-704E3EB8B4C8}"/>
                  </a:ext>
                </a:extLst>
              </p:cNvPr>
              <p:cNvSpPr txBox="1"/>
              <p:nvPr/>
            </p:nvSpPr>
            <p:spPr>
              <a:xfrm>
                <a:off x="7610259" y="2925985"/>
                <a:ext cx="765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𝝁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8036A8C-C325-4B62-8DED-704E3EB8B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0259" y="2925985"/>
                <a:ext cx="765544" cy="369332"/>
              </a:xfrm>
              <a:prstGeom prst="rect">
                <a:avLst/>
              </a:prstGeom>
              <a:blipFill>
                <a:blip r:embed="rId8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E6B2254A-5B72-4B92-9A30-D99F1482E7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2594624"/>
              </p:ext>
            </p:extLst>
          </p:nvPr>
        </p:nvGraphicFramePr>
        <p:xfrm>
          <a:off x="3467092" y="3079024"/>
          <a:ext cx="1465131" cy="349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854858" imgH="443536" progId="Equation.DSMT4">
                  <p:embed/>
                </p:oleObj>
              </mc:Choice>
              <mc:Fallback>
                <p:oleObj name="Equation" r:id="rId9" imgW="1854858" imgH="44353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67092" y="3079024"/>
                        <a:ext cx="1465131" cy="3499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730AC158-BB6D-4DC9-9B85-5B851D5FA2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2420983"/>
              </p:ext>
            </p:extLst>
          </p:nvPr>
        </p:nvGraphicFramePr>
        <p:xfrm>
          <a:off x="5217836" y="2577715"/>
          <a:ext cx="1565735" cy="374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854858" imgH="443536" progId="Equation.DSMT4">
                  <p:embed/>
                </p:oleObj>
              </mc:Choice>
              <mc:Fallback>
                <p:oleObj name="Equation" r:id="rId11" imgW="1854858" imgH="44353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217836" y="2577715"/>
                        <a:ext cx="1565735" cy="3740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811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软间隔线性支持向量机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37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D77C8F42-20AA-4686-9710-3A72AE1A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1056892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 软间隔线性支持向量机的对偶问题</a:t>
            </a:r>
            <a:endParaRPr lang="en-US" altLang="zh-CN" sz="20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（</a:t>
            </a:r>
            <a:r>
              <a:rPr lang="en-US" altLang="zh-CN" sz="2000" dirty="0"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cs typeface="Times New Roman" panose="02020603050405020304" pitchFamily="18" charset="0"/>
              </a:rPr>
              <a:t>）基本约束</a:t>
            </a:r>
            <a:endParaRPr lang="en-US" altLang="zh-CN" sz="2000" b="1" dirty="0">
              <a:cs typeface="Times New Roman" panose="02020603050405020304" pitchFamily="18" charset="0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26DF57D-3C8C-41E0-A28F-B73F470661EB}"/>
              </a:ext>
            </a:extLst>
          </p:cNvPr>
          <p:cNvGrpSpPr/>
          <p:nvPr/>
        </p:nvGrpSpPr>
        <p:grpSpPr>
          <a:xfrm>
            <a:off x="1808626" y="5468612"/>
            <a:ext cx="4034354" cy="507916"/>
            <a:chOff x="2336665" y="2953432"/>
            <a:chExt cx="3294968" cy="414829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AFAAFA3C-CA64-490B-9F8B-3DB600DDF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36665" y="2977990"/>
              <a:ext cx="685339" cy="341963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78C4ECF4-F3AC-4CEE-A8EB-BDCA36A517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605" r="40814"/>
            <a:stretch/>
          </p:blipFill>
          <p:spPr>
            <a:xfrm>
              <a:off x="3128963" y="2953432"/>
              <a:ext cx="850106" cy="414829"/>
            </a:xfrm>
            <a:prstGeom prst="rect">
              <a:avLst/>
            </a:prstGeom>
          </p:spPr>
        </p:pic>
        <p:graphicFrame>
          <p:nvGraphicFramePr>
            <p:cNvPr id="21" name="对象 20">
              <a:extLst>
                <a:ext uri="{FF2B5EF4-FFF2-40B4-BE49-F238E27FC236}">
                  <a16:creationId xmlns:a16="http://schemas.microsoft.com/office/drawing/2014/main" id="{A405BB83-89E6-4A23-983D-10C58049520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3072208"/>
                </p:ext>
              </p:extLst>
            </p:nvPr>
          </p:nvGraphicFramePr>
          <p:xfrm>
            <a:off x="4117158" y="3006311"/>
            <a:ext cx="1514475" cy="361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514333" imgH="361819" progId="Equation.DSMT4">
                    <p:embed/>
                  </p:oleObj>
                </mc:Choice>
                <mc:Fallback>
                  <p:oleObj name="Equation" r:id="rId4" imgW="1514333" imgH="361819" progId="Equation.DSMT4">
                    <p:embed/>
                    <p:pic>
                      <p:nvPicPr>
                        <p:cNvPr id="38" name="对象 37">
                          <a:extLst>
                            <a:ext uri="{FF2B5EF4-FFF2-40B4-BE49-F238E27FC236}">
                              <a16:creationId xmlns:a16="http://schemas.microsoft.com/office/drawing/2014/main" id="{E47680B6-9888-46FD-9716-C1D0757264A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117158" y="3006311"/>
                          <a:ext cx="1514475" cy="3619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5D347BAD-54D4-452E-ACA3-AE4CF5C72C2F}"/>
              </a:ext>
            </a:extLst>
          </p:cNvPr>
          <p:cNvGrpSpPr/>
          <p:nvPr/>
        </p:nvGrpSpPr>
        <p:grpSpPr>
          <a:xfrm>
            <a:off x="1791303" y="3322975"/>
            <a:ext cx="5951505" cy="1202438"/>
            <a:chOff x="2268974" y="4461383"/>
            <a:chExt cx="4800957" cy="969982"/>
          </a:xfrm>
        </p:grpSpPr>
        <p:graphicFrame>
          <p:nvGraphicFramePr>
            <p:cNvPr id="14" name="对象 13">
              <a:extLst>
                <a:ext uri="{FF2B5EF4-FFF2-40B4-BE49-F238E27FC236}">
                  <a16:creationId xmlns:a16="http://schemas.microsoft.com/office/drawing/2014/main" id="{13C0147B-7455-409D-AB21-E2959FED393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60602990"/>
                </p:ext>
              </p:extLst>
            </p:nvPr>
          </p:nvGraphicFramePr>
          <p:xfrm>
            <a:off x="5555456" y="5062384"/>
            <a:ext cx="1514475" cy="361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514333" imgH="361819" progId="Equation.DSMT4">
                    <p:embed/>
                  </p:oleObj>
                </mc:Choice>
                <mc:Fallback>
                  <p:oleObj name="Equation" r:id="rId6" imgW="1514333" imgH="361819" progId="Equation.DSMT4">
                    <p:embed/>
                    <p:pic>
                      <p:nvPicPr>
                        <p:cNvPr id="29" name="对象 28">
                          <a:extLst>
                            <a:ext uri="{FF2B5EF4-FFF2-40B4-BE49-F238E27FC236}">
                              <a16:creationId xmlns:a16="http://schemas.microsoft.com/office/drawing/2014/main" id="{7F1CA833-8848-4C68-8DD1-9186532E85D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555456" y="5062384"/>
                          <a:ext cx="1514475" cy="3619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6586B686-6A0C-48A5-8678-B676C0F52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28168" y="5049364"/>
              <a:ext cx="3124895" cy="382001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FD98BDFA-55A0-4EAE-BE78-AF7D964DEC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2025"/>
            <a:stretch/>
          </p:blipFill>
          <p:spPr>
            <a:xfrm>
              <a:off x="2268974" y="4461383"/>
              <a:ext cx="753030" cy="414829"/>
            </a:xfrm>
            <a:prstGeom prst="rect">
              <a:avLst/>
            </a:prstGeom>
          </p:spPr>
        </p:pic>
        <p:graphicFrame>
          <p:nvGraphicFramePr>
            <p:cNvPr id="13" name="对象 12">
              <a:extLst>
                <a:ext uri="{FF2B5EF4-FFF2-40B4-BE49-F238E27FC236}">
                  <a16:creationId xmlns:a16="http://schemas.microsoft.com/office/drawing/2014/main" id="{DF383F9A-D7D4-4C9C-8730-83F41082069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28577031"/>
                </p:ext>
              </p:extLst>
            </p:nvPr>
          </p:nvGraphicFramePr>
          <p:xfrm>
            <a:off x="3190793" y="4483878"/>
            <a:ext cx="1493046" cy="361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838080" imgH="203040" progId="Equation.DSMT4">
                    <p:embed/>
                  </p:oleObj>
                </mc:Choice>
                <mc:Fallback>
                  <p:oleObj name="Equation" r:id="rId9" imgW="838080" imgH="2030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190793" y="4483878"/>
                          <a:ext cx="1493046" cy="3619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EE30D676-74D3-44AE-BD8E-15E4F7D34C21}"/>
              </a:ext>
            </a:extLst>
          </p:cNvPr>
          <p:cNvSpPr txBox="1"/>
          <p:nvPr/>
        </p:nvSpPr>
        <p:spPr>
          <a:xfrm>
            <a:off x="1260709" y="4887048"/>
            <a:ext cx="3563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 对偶变量的非负约束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F9C1FDD-13A1-4C70-8470-D3FBF537A29E}"/>
              </a:ext>
            </a:extLst>
          </p:cNvPr>
          <p:cNvSpPr txBox="1"/>
          <p:nvPr/>
        </p:nvSpPr>
        <p:spPr>
          <a:xfrm>
            <a:off x="1260709" y="2708557"/>
            <a:ext cx="3563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 原问题的可行约束</a:t>
            </a:r>
          </a:p>
        </p:txBody>
      </p:sp>
    </p:spTree>
    <p:extLst>
      <p:ext uri="{BB962C8B-B14F-4D97-AF65-F5344CB8AC3E}">
        <p14:creationId xmlns:p14="http://schemas.microsoft.com/office/powerpoint/2010/main" val="126469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软间隔线性支持向量机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38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D77C8F42-20AA-4686-9710-3A72AE1A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2989943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 软间隔线性支持向量机的对偶问题</a:t>
            </a:r>
            <a:endParaRPr lang="en-US" altLang="zh-CN" sz="20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（</a:t>
            </a:r>
            <a:r>
              <a:rPr lang="en-US" altLang="zh-CN" sz="2000" dirty="0"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cs typeface="Times New Roman" panose="02020603050405020304" pitchFamily="18" charset="0"/>
              </a:rPr>
              <a:t>）一阶偏导条件</a:t>
            </a:r>
            <a:endParaRPr lang="en-US" altLang="zh-CN" sz="2000" b="1" dirty="0">
              <a:cs typeface="Times New Roman" panose="02020603050405020304" pitchFamily="18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FFC385A-B750-4999-BDFD-D54F389D3AE3}"/>
              </a:ext>
            </a:extLst>
          </p:cNvPr>
          <p:cNvGrpSpPr/>
          <p:nvPr/>
        </p:nvGrpSpPr>
        <p:grpSpPr>
          <a:xfrm>
            <a:off x="1376213" y="2786062"/>
            <a:ext cx="6356499" cy="2547937"/>
            <a:chOff x="2157322" y="2463283"/>
            <a:chExt cx="4913799" cy="1969646"/>
          </a:xfrm>
        </p:grpSpPr>
        <p:graphicFrame>
          <p:nvGraphicFramePr>
            <p:cNvPr id="14" name="对象 13">
              <a:extLst>
                <a:ext uri="{FF2B5EF4-FFF2-40B4-BE49-F238E27FC236}">
                  <a16:creationId xmlns:a16="http://schemas.microsoft.com/office/drawing/2014/main" id="{27B0DBE4-D9C1-4B01-A1D0-0A717E5C993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82863460"/>
                </p:ext>
              </p:extLst>
            </p:nvPr>
          </p:nvGraphicFramePr>
          <p:xfrm>
            <a:off x="2184436" y="2463283"/>
            <a:ext cx="4886685" cy="8234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2336760" imgH="393480" progId="Equation.DSMT4">
                    <p:embed/>
                  </p:oleObj>
                </mc:Choice>
                <mc:Fallback>
                  <p:oleObj name="Equation" r:id="rId2" imgW="2336760" imgH="393480" progId="Equation.DSMT4">
                    <p:embed/>
                    <p:pic>
                      <p:nvPicPr>
                        <p:cNvPr id="42" name="对象 41">
                          <a:extLst>
                            <a:ext uri="{FF2B5EF4-FFF2-40B4-BE49-F238E27FC236}">
                              <a16:creationId xmlns:a16="http://schemas.microsoft.com/office/drawing/2014/main" id="{E6067112-C734-4206-8E24-19D28FE12E3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2184436" y="2463283"/>
                          <a:ext cx="4886685" cy="82344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14">
              <a:extLst>
                <a:ext uri="{FF2B5EF4-FFF2-40B4-BE49-F238E27FC236}">
                  <a16:creationId xmlns:a16="http://schemas.microsoft.com/office/drawing/2014/main" id="{863E6105-7197-407D-A98C-AD9D722F0A4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63312650"/>
                </p:ext>
              </p:extLst>
            </p:nvPr>
          </p:nvGraphicFramePr>
          <p:xfrm>
            <a:off x="2169710" y="3139467"/>
            <a:ext cx="4038694" cy="8234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930320" imgH="393480" progId="Equation.DSMT4">
                    <p:embed/>
                  </p:oleObj>
                </mc:Choice>
                <mc:Fallback>
                  <p:oleObj name="Equation" r:id="rId4" imgW="1930320" imgH="393480" progId="Equation.DSMT4">
                    <p:embed/>
                    <p:pic>
                      <p:nvPicPr>
                        <p:cNvPr id="43" name="对象 42">
                          <a:extLst>
                            <a:ext uri="{FF2B5EF4-FFF2-40B4-BE49-F238E27FC236}">
                              <a16:creationId xmlns:a16="http://schemas.microsoft.com/office/drawing/2014/main" id="{145FD1B9-BA45-43C9-9674-B86F0FD615E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169710" y="3139467"/>
                          <a:ext cx="4038694" cy="82344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对象 15">
              <a:extLst>
                <a:ext uri="{FF2B5EF4-FFF2-40B4-BE49-F238E27FC236}">
                  <a16:creationId xmlns:a16="http://schemas.microsoft.com/office/drawing/2014/main" id="{A41E57DD-C1E6-4D62-A832-7A49AC28962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15517609"/>
                </p:ext>
              </p:extLst>
            </p:nvPr>
          </p:nvGraphicFramePr>
          <p:xfrm>
            <a:off x="2157322" y="3924949"/>
            <a:ext cx="4831764" cy="5079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2171520" imgH="228600" progId="Equation.DSMT4">
                    <p:embed/>
                  </p:oleObj>
                </mc:Choice>
                <mc:Fallback>
                  <p:oleObj name="Equation" r:id="rId6" imgW="2171520" imgH="228600" progId="Equation.DSMT4">
                    <p:embed/>
                    <p:pic>
                      <p:nvPicPr>
                        <p:cNvPr id="44" name="对象 43">
                          <a:extLst>
                            <a:ext uri="{FF2B5EF4-FFF2-40B4-BE49-F238E27FC236}">
                              <a16:creationId xmlns:a16="http://schemas.microsoft.com/office/drawing/2014/main" id="{4F855912-E0B7-40CB-BD29-E61B6DFE04A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157322" y="3924949"/>
                          <a:ext cx="4831764" cy="50798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7375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7855A4FA-D54A-4CBF-9246-C7B742564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57" y="2939542"/>
            <a:ext cx="7186438" cy="815971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软间隔线性支持向量机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39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D77C8F42-20AA-4686-9710-3A72AE1A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 软间隔线性支持向量机的对偶问题</a:t>
            </a:r>
            <a:endParaRPr lang="en-US" altLang="zh-CN" sz="20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（</a:t>
            </a:r>
            <a:r>
              <a:rPr lang="en-US" altLang="zh-CN" sz="2000" dirty="0"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cs typeface="Times New Roman" panose="02020603050405020304" pitchFamily="18" charset="0"/>
              </a:rPr>
              <a:t>）互补松弛条件</a:t>
            </a:r>
            <a:endParaRPr lang="en-US" altLang="zh-CN" sz="2000" b="1" dirty="0">
              <a:cs typeface="Times New Roman" panose="02020603050405020304" pitchFamily="18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D6ED13E-DD50-44FC-875D-B4B3549A9EF6}"/>
              </a:ext>
            </a:extLst>
          </p:cNvPr>
          <p:cNvGrpSpPr/>
          <p:nvPr/>
        </p:nvGrpSpPr>
        <p:grpSpPr>
          <a:xfrm>
            <a:off x="1213629" y="4566323"/>
            <a:ext cx="6572419" cy="1231385"/>
            <a:chOff x="1659428" y="4189620"/>
            <a:chExt cx="5833424" cy="1092930"/>
          </a:xfrm>
        </p:grpSpPr>
        <p:graphicFrame>
          <p:nvGraphicFramePr>
            <p:cNvPr id="14" name="对象 13">
              <a:extLst>
                <a:ext uri="{FF2B5EF4-FFF2-40B4-BE49-F238E27FC236}">
                  <a16:creationId xmlns:a16="http://schemas.microsoft.com/office/drawing/2014/main" id="{198CC271-634E-4D07-B8FE-8AFB94C3918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30722418"/>
                </p:ext>
              </p:extLst>
            </p:nvPr>
          </p:nvGraphicFramePr>
          <p:xfrm>
            <a:off x="5574253" y="4824017"/>
            <a:ext cx="1918599" cy="4585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514333" imgH="361819" progId="Equation.DSMT4">
                    <p:embed/>
                  </p:oleObj>
                </mc:Choice>
                <mc:Fallback>
                  <p:oleObj name="Equation" r:id="rId3" imgW="1514333" imgH="361819" progId="Equation.DSMT4">
                    <p:embed/>
                    <p:pic>
                      <p:nvPicPr>
                        <p:cNvPr id="32" name="对象 31">
                          <a:extLst>
                            <a:ext uri="{FF2B5EF4-FFF2-40B4-BE49-F238E27FC236}">
                              <a16:creationId xmlns:a16="http://schemas.microsoft.com/office/drawing/2014/main" id="{5EB5ED0B-08AA-44DC-B3EB-31201F0C836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574253" y="4824017"/>
                          <a:ext cx="1918599" cy="45853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14">
              <a:extLst>
                <a:ext uri="{FF2B5EF4-FFF2-40B4-BE49-F238E27FC236}">
                  <a16:creationId xmlns:a16="http://schemas.microsoft.com/office/drawing/2014/main" id="{5983CC5E-1D9D-4BAD-BAF7-32D2922FB2C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3488838"/>
                </p:ext>
              </p:extLst>
            </p:nvPr>
          </p:nvGraphicFramePr>
          <p:xfrm>
            <a:off x="3064193" y="4228139"/>
            <a:ext cx="1918599" cy="4585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514333" imgH="361819" progId="Equation.DSMT4">
                    <p:embed/>
                  </p:oleObj>
                </mc:Choice>
                <mc:Fallback>
                  <p:oleObj name="Equation" r:id="rId5" imgW="1514333" imgH="361819" progId="Equation.DSMT4">
                    <p:embed/>
                    <p:pic>
                      <p:nvPicPr>
                        <p:cNvPr id="33" name="对象 32">
                          <a:extLst>
                            <a:ext uri="{FF2B5EF4-FFF2-40B4-BE49-F238E27FC236}">
                              <a16:creationId xmlns:a16="http://schemas.microsoft.com/office/drawing/2014/main" id="{D9556CBB-B33B-40B1-98E9-47D995CDC99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064193" y="4228139"/>
                          <a:ext cx="1918599" cy="45853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9BF9FCEF-5867-41C4-8528-1C40A3A8E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59428" y="4189620"/>
              <a:ext cx="1137610" cy="433213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24CD8970-C1DC-4B14-BBE0-BA4C36DCC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59428" y="4824017"/>
              <a:ext cx="3785082" cy="399463"/>
            </a:xfrm>
            <a:prstGeom prst="rect">
              <a:avLst/>
            </a:prstGeom>
          </p:spPr>
        </p:pic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4DEEFB4C-62DD-434D-938C-8492430FBAB8}"/>
              </a:ext>
            </a:extLst>
          </p:cNvPr>
          <p:cNvSpPr/>
          <p:nvPr/>
        </p:nvSpPr>
        <p:spPr>
          <a:xfrm>
            <a:off x="978781" y="2869616"/>
            <a:ext cx="7186438" cy="955822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3D7FA95-2FC3-4B03-90FE-D15E04630A1B}"/>
              </a:ext>
            </a:extLst>
          </p:cNvPr>
          <p:cNvSpPr/>
          <p:nvPr/>
        </p:nvSpPr>
        <p:spPr>
          <a:xfrm>
            <a:off x="4797082" y="3099764"/>
            <a:ext cx="2340697" cy="495526"/>
          </a:xfrm>
          <a:prstGeom prst="rect">
            <a:avLst/>
          </a:prstGeom>
          <a:solidFill>
            <a:schemeClr val="accent2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1ECC7DF-4AF5-4F87-A93E-A46082B58929}"/>
              </a:ext>
            </a:extLst>
          </p:cNvPr>
          <p:cNvSpPr/>
          <p:nvPr/>
        </p:nvSpPr>
        <p:spPr>
          <a:xfrm>
            <a:off x="7607789" y="3099764"/>
            <a:ext cx="417095" cy="495526"/>
          </a:xfrm>
          <a:prstGeom prst="rect">
            <a:avLst/>
          </a:prstGeom>
          <a:solidFill>
            <a:srgbClr val="92D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下 25">
            <a:extLst>
              <a:ext uri="{FF2B5EF4-FFF2-40B4-BE49-F238E27FC236}">
                <a16:creationId xmlns:a16="http://schemas.microsoft.com/office/drawing/2014/main" id="{58DAFC01-A6A5-438A-AB05-EE68613F30C7}"/>
              </a:ext>
            </a:extLst>
          </p:cNvPr>
          <p:cNvSpPr/>
          <p:nvPr/>
        </p:nvSpPr>
        <p:spPr>
          <a:xfrm>
            <a:off x="4332772" y="4007956"/>
            <a:ext cx="375207" cy="3466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873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基本概念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4</a:t>
            </a:fld>
            <a:endParaRPr lang="en-US" altLang="zh-CN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5DE273D-FDE0-4D4C-85EF-9B422B15BB18}"/>
              </a:ext>
            </a:extLst>
          </p:cNvPr>
          <p:cNvSpPr/>
          <p:nvPr/>
        </p:nvSpPr>
        <p:spPr>
          <a:xfrm>
            <a:off x="702775" y="1629908"/>
            <a:ext cx="7738449" cy="4491492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40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8A0D57-042F-42CB-A51D-80E23D04659F}"/>
              </a:ext>
            </a:extLst>
          </p:cNvPr>
          <p:cNvSpPr txBox="1"/>
          <p:nvPr/>
        </p:nvSpPr>
        <p:spPr>
          <a:xfrm>
            <a:off x="798482" y="1738248"/>
            <a:ext cx="3865161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342900" indent="-342900">
              <a:buFont typeface="Arial" panose="020B0604020202020204" pitchFamily="34" charset="0"/>
              <a:buChar char="•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/>
              <a:t>如何将下面的数据分成两类？</a:t>
            </a:r>
            <a:endParaRPr lang="en-US" altLang="zh-CN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E89FA26-3039-49E1-B2EC-3565D3F9576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8275" y="2650519"/>
            <a:ext cx="3467447" cy="3328052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B4EC0EA-759D-40B8-BB0D-B6A02D3CE56D}"/>
              </a:ext>
            </a:extLst>
          </p:cNvPr>
          <p:cNvSpPr/>
          <p:nvPr/>
        </p:nvSpPr>
        <p:spPr>
          <a:xfrm>
            <a:off x="798482" y="2138358"/>
            <a:ext cx="43781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对数几率回归如何处理这个问题？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E7BC805-0086-43D4-AFC7-69457D1AA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522" y="2778674"/>
            <a:ext cx="3993401" cy="3104411"/>
          </a:xfrm>
          <a:prstGeom prst="rect">
            <a:avLst/>
          </a:prstGeom>
        </p:spPr>
      </p:pic>
      <p:sp>
        <p:nvSpPr>
          <p:cNvPr id="11" name="页脚占位符 4">
            <a:extLst>
              <a:ext uri="{FF2B5EF4-FFF2-40B4-BE49-F238E27FC236}">
                <a16:creationId xmlns:a16="http://schemas.microsoft.com/office/drawing/2014/main" id="{E28EDC68-32F4-4C08-80DD-9D2337D42E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2839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软间隔线性支持向量机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40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D77C8F42-20AA-4686-9710-3A72AE1A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 软间隔线性支持向量机的对偶问题</a:t>
            </a:r>
            <a:endParaRPr lang="en-US" altLang="zh-CN" sz="20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cs typeface="Times New Roman" panose="02020603050405020304" pitchFamily="18" charset="0"/>
              </a:rPr>
              <a:t>KKT</a:t>
            </a:r>
            <a:r>
              <a:rPr lang="zh-CN" altLang="en-US" sz="2000" dirty="0">
                <a:cs typeface="Times New Roman" panose="02020603050405020304" pitchFamily="18" charset="0"/>
              </a:rPr>
              <a:t>条件</a:t>
            </a:r>
            <a:r>
              <a:rPr lang="en-US" altLang="zh-CN" sz="2000" dirty="0">
                <a:cs typeface="Times New Roman" panose="02020603050405020304" pitchFamily="18" charset="0"/>
              </a:rPr>
              <a:t>:</a:t>
            </a:r>
            <a:endParaRPr lang="en-US" altLang="zh-CN" sz="2000" b="1" dirty="0">
              <a:cs typeface="Times New Roman" panose="02020603050405020304" pitchFamily="18" charset="0"/>
            </a:endParaRPr>
          </a:p>
        </p:txBody>
      </p:sp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7F1CA833-8848-4C68-8DD1-9186532E85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9463543"/>
              </p:ext>
            </p:extLst>
          </p:nvPr>
        </p:nvGraphicFramePr>
        <p:xfrm>
          <a:off x="5555456" y="4600421"/>
          <a:ext cx="151447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14333" imgH="361819" progId="Equation.DSMT4">
                  <p:embed/>
                </p:oleObj>
              </mc:Choice>
              <mc:Fallback>
                <p:oleObj name="Equation" r:id="rId2" imgW="1514333" imgH="361819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55456" y="4600421"/>
                        <a:ext cx="1514475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5EB5ED0B-08AA-44DC-B3EB-31201F0C83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5619387"/>
              </p:ext>
            </p:extLst>
          </p:nvPr>
        </p:nvGraphicFramePr>
        <p:xfrm>
          <a:off x="5555455" y="5621544"/>
          <a:ext cx="151447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14333" imgH="361819" progId="Equation.DSMT4">
                  <p:embed/>
                </p:oleObj>
              </mc:Choice>
              <mc:Fallback>
                <p:oleObj name="Equation" r:id="rId4" imgW="1514333" imgH="361819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55455" y="5621544"/>
                        <a:ext cx="1514475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>
            <a:extLst>
              <a:ext uri="{FF2B5EF4-FFF2-40B4-BE49-F238E27FC236}">
                <a16:creationId xmlns:a16="http://schemas.microsoft.com/office/drawing/2014/main" id="{D9556CBB-B33B-40B1-98E9-47D995CDC9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4883205"/>
              </p:ext>
            </p:extLst>
          </p:nvPr>
        </p:nvGraphicFramePr>
        <p:xfrm>
          <a:off x="3507745" y="5124491"/>
          <a:ext cx="151447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514333" imgH="361819" progId="Equation.DSMT4">
                  <p:embed/>
                </p:oleObj>
              </mc:Choice>
              <mc:Fallback>
                <p:oleObj name="Equation" r:id="rId6" imgW="1514333" imgH="361819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07745" y="5124491"/>
                        <a:ext cx="1514475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7" name="组合 36">
            <a:extLst>
              <a:ext uri="{FF2B5EF4-FFF2-40B4-BE49-F238E27FC236}">
                <a16:creationId xmlns:a16="http://schemas.microsoft.com/office/drawing/2014/main" id="{CE68200C-102B-44CB-9A90-13444F931A3F}"/>
              </a:ext>
            </a:extLst>
          </p:cNvPr>
          <p:cNvGrpSpPr/>
          <p:nvPr/>
        </p:nvGrpSpPr>
        <p:grpSpPr>
          <a:xfrm>
            <a:off x="2336665" y="4046314"/>
            <a:ext cx="2387735" cy="429540"/>
            <a:chOff x="2336665" y="4046314"/>
            <a:chExt cx="2387735" cy="429540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1191520E-98E9-4022-AF38-2B4790B95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36665" y="4077238"/>
              <a:ext cx="685339" cy="341963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F28BAB60-88C0-4ED5-9029-E9776ECB8D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40814"/>
            <a:stretch/>
          </p:blipFill>
          <p:spPr>
            <a:xfrm>
              <a:off x="3131228" y="4046314"/>
              <a:ext cx="1593172" cy="414829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D58AE19B-7024-44FD-B385-677766C351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7693" r="68857"/>
            <a:stretch/>
          </p:blipFill>
          <p:spPr>
            <a:xfrm>
              <a:off x="3058160" y="4061025"/>
              <a:ext cx="92870" cy="414829"/>
            </a:xfrm>
            <a:prstGeom prst="rect">
              <a:avLst/>
            </a:prstGeom>
          </p:spPr>
        </p:pic>
      </p:grpSp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E47680B6-9888-46FD-9716-C1D0757264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443870"/>
              </p:ext>
            </p:extLst>
          </p:nvPr>
        </p:nvGraphicFramePr>
        <p:xfrm>
          <a:off x="4888683" y="4074075"/>
          <a:ext cx="151447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514333" imgH="361819" progId="Equation.DSMT4">
                  <p:embed/>
                </p:oleObj>
              </mc:Choice>
              <mc:Fallback>
                <p:oleObj name="Equation" r:id="rId10" imgW="1514333" imgH="361819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88683" y="4074075"/>
                        <a:ext cx="1514475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" name="图片 38">
            <a:extLst>
              <a:ext uri="{FF2B5EF4-FFF2-40B4-BE49-F238E27FC236}">
                <a16:creationId xmlns:a16="http://schemas.microsoft.com/office/drawing/2014/main" id="{EE0F41A8-B912-4D89-A59D-CA05C4C788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28168" y="5124491"/>
            <a:ext cx="897989" cy="341963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B4FC6D00-7F51-453D-9919-A41934F0B0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28168" y="4587401"/>
            <a:ext cx="3112183" cy="380447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41436635-DF30-4AA2-BDB0-D4DFDFDF8F2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36665" y="5621544"/>
            <a:ext cx="2987810" cy="315322"/>
          </a:xfrm>
          <a:prstGeom prst="rect">
            <a:avLst/>
          </a:prstGeom>
        </p:spPr>
      </p:pic>
      <p:graphicFrame>
        <p:nvGraphicFramePr>
          <p:cNvPr id="42" name="对象 41">
            <a:extLst>
              <a:ext uri="{FF2B5EF4-FFF2-40B4-BE49-F238E27FC236}">
                <a16:creationId xmlns:a16="http://schemas.microsoft.com/office/drawing/2014/main" id="{E6067112-C734-4206-8E24-19D28FE12E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0312631"/>
              </p:ext>
            </p:extLst>
          </p:nvPr>
        </p:nvGraphicFramePr>
        <p:xfrm>
          <a:off x="2349500" y="2270125"/>
          <a:ext cx="4559300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336760" imgH="393480" progId="Equation.DSMT4">
                  <p:embed/>
                </p:oleObj>
              </mc:Choice>
              <mc:Fallback>
                <p:oleObj name="Equation" r:id="rId15" imgW="23367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49500" y="2270125"/>
                        <a:ext cx="4559300" cy="768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>
            <a:extLst>
              <a:ext uri="{FF2B5EF4-FFF2-40B4-BE49-F238E27FC236}">
                <a16:creationId xmlns:a16="http://schemas.microsoft.com/office/drawing/2014/main" id="{145FD1B9-BA45-43C9-9674-B86F0FD615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618667"/>
              </p:ext>
            </p:extLst>
          </p:nvPr>
        </p:nvGraphicFramePr>
        <p:xfrm>
          <a:off x="2347913" y="2863850"/>
          <a:ext cx="3521075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930320" imgH="393480" progId="Equation.DSMT4">
                  <p:embed/>
                </p:oleObj>
              </mc:Choice>
              <mc:Fallback>
                <p:oleObj name="Equation" r:id="rId17" imgW="193032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347913" y="2863850"/>
                        <a:ext cx="3521075" cy="719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43">
            <a:extLst>
              <a:ext uri="{FF2B5EF4-FFF2-40B4-BE49-F238E27FC236}">
                <a16:creationId xmlns:a16="http://schemas.microsoft.com/office/drawing/2014/main" id="{4F855912-E0B7-40CB-BD29-E61B6DFE04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8464406"/>
              </p:ext>
            </p:extLst>
          </p:nvPr>
        </p:nvGraphicFramePr>
        <p:xfrm>
          <a:off x="2325363" y="3513528"/>
          <a:ext cx="386556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2171520" imgH="228600" progId="Equation.DSMT4">
                  <p:embed/>
                </p:oleObj>
              </mc:Choice>
              <mc:Fallback>
                <p:oleObj name="Equation" r:id="rId19" imgW="21715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325363" y="3513528"/>
                        <a:ext cx="3865563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111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软间隔线性支持向量机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41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D77C8F42-20AA-4686-9710-3A72AE1A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3999"/>
            <a:ext cx="8229600" cy="2123813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 软间隔线性支持向量机的对偶问题</a:t>
            </a:r>
            <a:endParaRPr lang="en-US" altLang="zh-CN" sz="20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cs typeface="Times New Roman" panose="02020603050405020304" pitchFamily="18" charset="0"/>
              </a:rPr>
              <a:t>拉格朗日对偶函数：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根据一阶偏导最优性条件，</a:t>
            </a:r>
            <a:endParaRPr lang="en-US" altLang="zh-CN" sz="2000" b="1" dirty="0">
              <a:cs typeface="Times New Roman" panose="02020603050405020304" pitchFamily="18" charset="0"/>
            </a:endParaRPr>
          </a:p>
        </p:txBody>
      </p:sp>
      <p:sp>
        <p:nvSpPr>
          <p:cNvPr id="22" name="箭头: 下 21">
            <a:extLst>
              <a:ext uri="{FF2B5EF4-FFF2-40B4-BE49-F238E27FC236}">
                <a16:creationId xmlns:a16="http://schemas.microsoft.com/office/drawing/2014/main" id="{D0705452-5BE9-4B84-8026-5AA2ABC4DD71}"/>
              </a:ext>
            </a:extLst>
          </p:cNvPr>
          <p:cNvSpPr/>
          <p:nvPr/>
        </p:nvSpPr>
        <p:spPr>
          <a:xfrm rot="16200000">
            <a:off x="5539560" y="4194371"/>
            <a:ext cx="465540" cy="4031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B09338E-812B-464B-A659-47AD5EDC4720}"/>
              </a:ext>
            </a:extLst>
          </p:cNvPr>
          <p:cNvGrpSpPr/>
          <p:nvPr/>
        </p:nvGrpSpPr>
        <p:grpSpPr>
          <a:xfrm>
            <a:off x="976969" y="3522664"/>
            <a:ext cx="4239555" cy="1697717"/>
            <a:chOff x="2157322" y="2464658"/>
            <a:chExt cx="4915186" cy="1968271"/>
          </a:xfrm>
        </p:grpSpPr>
        <p:graphicFrame>
          <p:nvGraphicFramePr>
            <p:cNvPr id="24" name="对象 23">
              <a:extLst>
                <a:ext uri="{FF2B5EF4-FFF2-40B4-BE49-F238E27FC236}">
                  <a16:creationId xmlns:a16="http://schemas.microsoft.com/office/drawing/2014/main" id="{A258C84F-CE5C-4155-9086-53C1AFFEFCC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45954237"/>
                </p:ext>
              </p:extLst>
            </p:nvPr>
          </p:nvGraphicFramePr>
          <p:xfrm>
            <a:off x="2182328" y="2464658"/>
            <a:ext cx="4890180" cy="8226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2336760" imgH="393480" progId="Equation.DSMT4">
                    <p:embed/>
                  </p:oleObj>
                </mc:Choice>
                <mc:Fallback>
                  <p:oleObj name="Equation" r:id="rId2" imgW="2336760" imgH="393480" progId="Equation.DSMT4">
                    <p:embed/>
                    <p:pic>
                      <p:nvPicPr>
                        <p:cNvPr id="14" name="对象 13">
                          <a:extLst>
                            <a:ext uri="{FF2B5EF4-FFF2-40B4-BE49-F238E27FC236}">
                              <a16:creationId xmlns:a16="http://schemas.microsoft.com/office/drawing/2014/main" id="{27B0DBE4-D9C1-4B01-A1D0-0A717E5C993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2182328" y="2464658"/>
                          <a:ext cx="4890180" cy="82269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对象 24">
              <a:extLst>
                <a:ext uri="{FF2B5EF4-FFF2-40B4-BE49-F238E27FC236}">
                  <a16:creationId xmlns:a16="http://schemas.microsoft.com/office/drawing/2014/main" id="{722CBB18-2F5D-47BB-939F-9804098E300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5912198"/>
                </p:ext>
              </p:extLst>
            </p:nvPr>
          </p:nvGraphicFramePr>
          <p:xfrm>
            <a:off x="2169444" y="3140116"/>
            <a:ext cx="4039876" cy="8226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930320" imgH="393480" progId="Equation.DSMT4">
                    <p:embed/>
                  </p:oleObj>
                </mc:Choice>
                <mc:Fallback>
                  <p:oleObj name="Equation" r:id="rId4" imgW="1930320" imgH="393480" progId="Equation.DSMT4">
                    <p:embed/>
                    <p:pic>
                      <p:nvPicPr>
                        <p:cNvPr id="15" name="对象 14">
                          <a:extLst>
                            <a:ext uri="{FF2B5EF4-FFF2-40B4-BE49-F238E27FC236}">
                              <a16:creationId xmlns:a16="http://schemas.microsoft.com/office/drawing/2014/main" id="{863E6105-7197-407D-A98C-AD9D722F0A4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169444" y="3140116"/>
                          <a:ext cx="4039876" cy="82269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对象 25">
              <a:extLst>
                <a:ext uri="{FF2B5EF4-FFF2-40B4-BE49-F238E27FC236}">
                  <a16:creationId xmlns:a16="http://schemas.microsoft.com/office/drawing/2014/main" id="{85419C2E-F124-464D-BB84-9DFFDFF94A7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02972608"/>
                </p:ext>
              </p:extLst>
            </p:nvPr>
          </p:nvGraphicFramePr>
          <p:xfrm>
            <a:off x="2157322" y="3924949"/>
            <a:ext cx="4831764" cy="5079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2171520" imgH="228600" progId="Equation.DSMT4">
                    <p:embed/>
                  </p:oleObj>
                </mc:Choice>
                <mc:Fallback>
                  <p:oleObj name="Equation" r:id="rId6" imgW="2171520" imgH="228600" progId="Equation.DSMT4">
                    <p:embed/>
                    <p:pic>
                      <p:nvPicPr>
                        <p:cNvPr id="16" name="对象 15">
                          <a:extLst>
                            <a:ext uri="{FF2B5EF4-FFF2-40B4-BE49-F238E27FC236}">
                              <a16:creationId xmlns:a16="http://schemas.microsoft.com/office/drawing/2014/main" id="{A41E57DD-C1E6-4D62-A832-7A49AC28962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157322" y="3924949"/>
                          <a:ext cx="4831764" cy="50798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D5C07F56-680F-43CF-A290-6D7128238A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7412988"/>
              </p:ext>
            </p:extLst>
          </p:nvPr>
        </p:nvGraphicFramePr>
        <p:xfrm>
          <a:off x="2865850" y="2522625"/>
          <a:ext cx="35179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739880" imgH="291960" progId="Equation.DSMT4">
                  <p:embed/>
                </p:oleObj>
              </mc:Choice>
              <mc:Fallback>
                <p:oleObj name="Equation" r:id="rId8" imgW="173988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865850" y="2522625"/>
                        <a:ext cx="3517900" cy="590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E0D44443-029A-4365-9895-1E319A0FC2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5861780"/>
              </p:ext>
            </p:extLst>
          </p:nvPr>
        </p:nvGraphicFramePr>
        <p:xfrm>
          <a:off x="2147255" y="5796652"/>
          <a:ext cx="4383949" cy="867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311200" imgH="457200" progId="Equation.DSMT4">
                  <p:embed/>
                </p:oleObj>
              </mc:Choice>
              <mc:Fallback>
                <p:oleObj name="Equation" r:id="rId10" imgW="23112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47255" y="5796652"/>
                        <a:ext cx="4383949" cy="867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箭头: 下 28">
            <a:extLst>
              <a:ext uri="{FF2B5EF4-FFF2-40B4-BE49-F238E27FC236}">
                <a16:creationId xmlns:a16="http://schemas.microsoft.com/office/drawing/2014/main" id="{E55B96D4-10A7-4792-B478-B7FAC0AEB580}"/>
              </a:ext>
            </a:extLst>
          </p:cNvPr>
          <p:cNvSpPr/>
          <p:nvPr/>
        </p:nvSpPr>
        <p:spPr>
          <a:xfrm>
            <a:off x="4203345" y="5496663"/>
            <a:ext cx="457741" cy="2737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6ED67CD-ADE3-4CC8-8EBD-647AA5902105}"/>
              </a:ext>
            </a:extLst>
          </p:cNvPr>
          <p:cNvSpPr txBox="1"/>
          <p:nvPr/>
        </p:nvSpPr>
        <p:spPr>
          <a:xfrm>
            <a:off x="4818742" y="5496663"/>
            <a:ext cx="351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代入拉格朗日对偶函数并化简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1C33096F-DFDB-4979-BF88-937C16C727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2767511"/>
              </p:ext>
            </p:extLst>
          </p:nvPr>
        </p:nvGraphicFramePr>
        <p:xfrm>
          <a:off x="6780213" y="4802188"/>
          <a:ext cx="163830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939600" imgH="228600" progId="Equation.DSMT4">
                  <p:embed/>
                </p:oleObj>
              </mc:Choice>
              <mc:Fallback>
                <p:oleObj name="Equation" r:id="rId12" imgW="9396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780213" y="4802188"/>
                        <a:ext cx="1638300" cy="39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ED235B34-6589-4117-AF80-22D2CF9BBB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2827321"/>
              </p:ext>
            </p:extLst>
          </p:nvPr>
        </p:nvGraphicFramePr>
        <p:xfrm>
          <a:off x="6780213" y="3460383"/>
          <a:ext cx="1442114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799920" imgH="393480" progId="Equation.DSMT4">
                  <p:embed/>
                </p:oleObj>
              </mc:Choice>
              <mc:Fallback>
                <p:oleObj name="Equation" r:id="rId14" imgW="79992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780213" y="3460383"/>
                        <a:ext cx="1442114" cy="709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BCD4362F-B97A-4375-9E31-73E702DAA3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1805791"/>
              </p:ext>
            </p:extLst>
          </p:nvPr>
        </p:nvGraphicFramePr>
        <p:xfrm>
          <a:off x="6806739" y="4105276"/>
          <a:ext cx="1098550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609480" imgH="393480" progId="Equation.DSMT4">
                  <p:embed/>
                </p:oleObj>
              </mc:Choice>
              <mc:Fallback>
                <p:oleObj name="Equation" r:id="rId16" imgW="609480" imgH="39348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ED235B34-6589-4117-AF80-22D2CF9BBB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806739" y="4105276"/>
                        <a:ext cx="1098550" cy="709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740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软间隔线性支持向量机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42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D77C8F42-20AA-4686-9710-3A72AE1A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1181100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 软间隔线性支持向量机的对偶问题</a:t>
            </a:r>
            <a:endParaRPr lang="en-US" altLang="zh-CN" sz="20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拉格朗日对偶问题</a:t>
            </a:r>
            <a:r>
              <a:rPr lang="en-US" altLang="zh-CN" sz="2000" dirty="0">
                <a:cs typeface="Times New Roman" panose="02020603050405020304" pitchFamily="18" charset="0"/>
              </a:rPr>
              <a:t>:</a:t>
            </a:r>
            <a:endParaRPr lang="en-US" altLang="zh-CN" sz="2000" b="1" dirty="0"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830111A-87AF-4A52-B03C-78B8CCC54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328" y="2705100"/>
            <a:ext cx="4262469" cy="2533669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E5469F3B-DFA0-4810-9874-341F1F0E535D}"/>
              </a:ext>
            </a:extLst>
          </p:cNvPr>
          <p:cNvGrpSpPr/>
          <p:nvPr/>
        </p:nvGrpSpPr>
        <p:grpSpPr>
          <a:xfrm>
            <a:off x="457200" y="4637913"/>
            <a:ext cx="1625174" cy="793775"/>
            <a:chOff x="457200" y="4444252"/>
            <a:chExt cx="1625174" cy="793775"/>
          </a:xfrm>
        </p:grpSpPr>
        <p:graphicFrame>
          <p:nvGraphicFramePr>
            <p:cNvPr id="3" name="对象 2">
              <a:extLst>
                <a:ext uri="{FF2B5EF4-FFF2-40B4-BE49-F238E27FC236}">
                  <a16:creationId xmlns:a16="http://schemas.microsoft.com/office/drawing/2014/main" id="{4065418E-E33E-4928-B60E-82E1E74067A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66478849"/>
                </p:ext>
              </p:extLst>
            </p:nvPr>
          </p:nvGraphicFramePr>
          <p:xfrm>
            <a:off x="457200" y="4444252"/>
            <a:ext cx="1625174" cy="395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939600" imgH="228600" progId="Equation.DSMT4">
                    <p:embed/>
                  </p:oleObj>
                </mc:Choice>
                <mc:Fallback>
                  <p:oleObj name="Equation" r:id="rId3" imgW="939600" imgH="228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57200" y="4444252"/>
                          <a:ext cx="1625174" cy="3953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对象 7">
              <a:extLst>
                <a:ext uri="{FF2B5EF4-FFF2-40B4-BE49-F238E27FC236}">
                  <a16:creationId xmlns:a16="http://schemas.microsoft.com/office/drawing/2014/main" id="{3BF12356-BCBD-4993-826E-2D12A4BE502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57424727"/>
                </p:ext>
              </p:extLst>
            </p:nvPr>
          </p:nvGraphicFramePr>
          <p:xfrm>
            <a:off x="915598" y="4839565"/>
            <a:ext cx="708377" cy="398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406080" imgH="228600" progId="Equation.DSMT4">
                    <p:embed/>
                  </p:oleObj>
                </mc:Choice>
                <mc:Fallback>
                  <p:oleObj name="Equation" r:id="rId5" imgW="406080" imgH="228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15598" y="4839565"/>
                          <a:ext cx="708377" cy="3984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CB1A2D0-06DC-47D0-A270-82D7980E3005}"/>
                </a:ext>
              </a:extLst>
            </p:cNvPr>
            <p:cNvSpPr/>
            <p:nvPr/>
          </p:nvSpPr>
          <p:spPr>
            <a:xfrm>
              <a:off x="457200" y="4444252"/>
              <a:ext cx="1625174" cy="79377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箭头: 右 11">
            <a:extLst>
              <a:ext uri="{FF2B5EF4-FFF2-40B4-BE49-F238E27FC236}">
                <a16:creationId xmlns:a16="http://schemas.microsoft.com/office/drawing/2014/main" id="{F1778885-6401-4CB9-9ADD-583317BFFD71}"/>
              </a:ext>
            </a:extLst>
          </p:cNvPr>
          <p:cNvSpPr/>
          <p:nvPr/>
        </p:nvSpPr>
        <p:spPr>
          <a:xfrm>
            <a:off x="2260234" y="4936125"/>
            <a:ext cx="1072282" cy="197353"/>
          </a:xfrm>
          <a:custGeom>
            <a:avLst/>
            <a:gdLst>
              <a:gd name="connsiteX0" fmla="*/ 0 w 1072282"/>
              <a:gd name="connsiteY0" fmla="*/ 49338 h 197353"/>
              <a:gd name="connsiteX1" fmla="*/ 467331 w 1072282"/>
              <a:gd name="connsiteY1" fmla="*/ 49338 h 197353"/>
              <a:gd name="connsiteX2" fmla="*/ 973606 w 1072282"/>
              <a:gd name="connsiteY2" fmla="*/ 49338 h 197353"/>
              <a:gd name="connsiteX3" fmla="*/ 973606 w 1072282"/>
              <a:gd name="connsiteY3" fmla="*/ 0 h 197353"/>
              <a:gd name="connsiteX4" fmla="*/ 1072282 w 1072282"/>
              <a:gd name="connsiteY4" fmla="*/ 98677 h 197353"/>
              <a:gd name="connsiteX5" fmla="*/ 973606 w 1072282"/>
              <a:gd name="connsiteY5" fmla="*/ 197353 h 197353"/>
              <a:gd name="connsiteX6" fmla="*/ 973606 w 1072282"/>
              <a:gd name="connsiteY6" fmla="*/ 148015 h 197353"/>
              <a:gd name="connsiteX7" fmla="*/ 496539 w 1072282"/>
              <a:gd name="connsiteY7" fmla="*/ 148015 h 197353"/>
              <a:gd name="connsiteX8" fmla="*/ 0 w 1072282"/>
              <a:gd name="connsiteY8" fmla="*/ 148015 h 197353"/>
              <a:gd name="connsiteX9" fmla="*/ 0 w 1072282"/>
              <a:gd name="connsiteY9" fmla="*/ 49338 h 197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2282" h="197353" fill="none" extrusionOk="0">
                <a:moveTo>
                  <a:pt x="0" y="49338"/>
                </a:moveTo>
                <a:cubicBezTo>
                  <a:pt x="175670" y="45110"/>
                  <a:pt x="291081" y="40420"/>
                  <a:pt x="467331" y="49338"/>
                </a:cubicBezTo>
                <a:cubicBezTo>
                  <a:pt x="643581" y="58256"/>
                  <a:pt x="870241" y="34985"/>
                  <a:pt x="973606" y="49338"/>
                </a:cubicBezTo>
                <a:cubicBezTo>
                  <a:pt x="974670" y="36055"/>
                  <a:pt x="975742" y="23107"/>
                  <a:pt x="973606" y="0"/>
                </a:cubicBezTo>
                <a:cubicBezTo>
                  <a:pt x="1013968" y="32406"/>
                  <a:pt x="1039558" y="62932"/>
                  <a:pt x="1072282" y="98677"/>
                </a:cubicBezTo>
                <a:cubicBezTo>
                  <a:pt x="1037731" y="139535"/>
                  <a:pt x="993601" y="170798"/>
                  <a:pt x="973606" y="197353"/>
                </a:cubicBezTo>
                <a:cubicBezTo>
                  <a:pt x="973055" y="174340"/>
                  <a:pt x="974653" y="160291"/>
                  <a:pt x="973606" y="148015"/>
                </a:cubicBezTo>
                <a:cubicBezTo>
                  <a:pt x="852564" y="150521"/>
                  <a:pt x="651995" y="126172"/>
                  <a:pt x="496539" y="148015"/>
                </a:cubicBezTo>
                <a:cubicBezTo>
                  <a:pt x="341083" y="169858"/>
                  <a:pt x="242597" y="151935"/>
                  <a:pt x="0" y="148015"/>
                </a:cubicBezTo>
                <a:cubicBezTo>
                  <a:pt x="-495" y="98762"/>
                  <a:pt x="-1758" y="77813"/>
                  <a:pt x="0" y="49338"/>
                </a:cubicBezTo>
                <a:close/>
              </a:path>
              <a:path w="1072282" h="197353" stroke="0" extrusionOk="0">
                <a:moveTo>
                  <a:pt x="0" y="49338"/>
                </a:moveTo>
                <a:cubicBezTo>
                  <a:pt x="232937" y="46094"/>
                  <a:pt x="298617" y="30401"/>
                  <a:pt x="486803" y="49338"/>
                </a:cubicBezTo>
                <a:cubicBezTo>
                  <a:pt x="674989" y="68275"/>
                  <a:pt x="750717" y="57515"/>
                  <a:pt x="973606" y="49338"/>
                </a:cubicBezTo>
                <a:cubicBezTo>
                  <a:pt x="975333" y="38288"/>
                  <a:pt x="974676" y="17835"/>
                  <a:pt x="973606" y="0"/>
                </a:cubicBezTo>
                <a:cubicBezTo>
                  <a:pt x="1014420" y="47425"/>
                  <a:pt x="1030778" y="59052"/>
                  <a:pt x="1072282" y="98677"/>
                </a:cubicBezTo>
                <a:cubicBezTo>
                  <a:pt x="1047141" y="127109"/>
                  <a:pt x="1019286" y="153670"/>
                  <a:pt x="973606" y="197353"/>
                </a:cubicBezTo>
                <a:cubicBezTo>
                  <a:pt x="971990" y="176408"/>
                  <a:pt x="972051" y="166160"/>
                  <a:pt x="973606" y="148015"/>
                </a:cubicBezTo>
                <a:cubicBezTo>
                  <a:pt x="785624" y="166169"/>
                  <a:pt x="719441" y="156651"/>
                  <a:pt x="477067" y="148015"/>
                </a:cubicBezTo>
                <a:cubicBezTo>
                  <a:pt x="234693" y="139379"/>
                  <a:pt x="104660" y="124595"/>
                  <a:pt x="0" y="148015"/>
                </a:cubicBezTo>
                <a:cubicBezTo>
                  <a:pt x="1807" y="107994"/>
                  <a:pt x="194" y="78079"/>
                  <a:pt x="0" y="49338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19050">
            <a:extLst>
              <a:ext uri="{C807C97D-BFC1-408E-A445-0C87EB9F89A2}">
                <ask:lineSketchStyleProps xmlns:ask="http://schemas.microsoft.com/office/drawing/2018/sketchyshapes" sd="480752594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20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软间隔线性支持向量机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43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D77C8F42-20AA-4686-9710-3A72AE1A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1114872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 软间隔线性支持向量机的对偶问题</a:t>
            </a:r>
            <a:endParaRPr lang="en-US" altLang="zh-CN" sz="20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根据互补松弛条件</a:t>
            </a:r>
            <a:r>
              <a:rPr lang="en-US" altLang="zh-CN" sz="2000" dirty="0">
                <a:cs typeface="Times New Roman" panose="02020603050405020304" pitchFamily="18" charset="0"/>
              </a:rPr>
              <a:t>:</a:t>
            </a:r>
            <a:endParaRPr lang="en-US" altLang="zh-CN" sz="2000" b="1" dirty="0">
              <a:cs typeface="Times New Roman" panose="02020603050405020304" pitchFamily="18" charset="0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4FC9F4BD-7E29-436E-A2C9-633F87A06A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8141371"/>
              </p:ext>
            </p:extLst>
          </p:nvPr>
        </p:nvGraphicFramePr>
        <p:xfrm>
          <a:off x="5169606" y="2696660"/>
          <a:ext cx="151447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14333" imgH="361819" progId="Equation.DSMT4">
                  <p:embed/>
                </p:oleObj>
              </mc:Choice>
              <mc:Fallback>
                <p:oleObj name="Equation" r:id="rId3" imgW="1514333" imgH="361819" progId="Equation.DSMT4">
                  <p:embed/>
                  <p:pic>
                    <p:nvPicPr>
                      <p:cNvPr id="32" name="对象 31">
                        <a:extLst>
                          <a:ext uri="{FF2B5EF4-FFF2-40B4-BE49-F238E27FC236}">
                            <a16:creationId xmlns:a16="http://schemas.microsoft.com/office/drawing/2014/main" id="{5EB5ED0B-08AA-44DC-B3EB-31201F0C83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69606" y="2696660"/>
                        <a:ext cx="1514475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箭头: 下 11">
            <a:extLst>
              <a:ext uri="{FF2B5EF4-FFF2-40B4-BE49-F238E27FC236}">
                <a16:creationId xmlns:a16="http://schemas.microsoft.com/office/drawing/2014/main" id="{39DBEAFE-F93D-4141-8318-5254B93F40F8}"/>
              </a:ext>
            </a:extLst>
          </p:cNvPr>
          <p:cNvSpPr/>
          <p:nvPr/>
        </p:nvSpPr>
        <p:spPr>
          <a:xfrm>
            <a:off x="4098202" y="3521065"/>
            <a:ext cx="667657" cy="345120"/>
          </a:xfrm>
          <a:custGeom>
            <a:avLst/>
            <a:gdLst>
              <a:gd name="connsiteX0" fmla="*/ 0 w 667657"/>
              <a:gd name="connsiteY0" fmla="*/ 172560 h 345120"/>
              <a:gd name="connsiteX1" fmla="*/ 166914 w 667657"/>
              <a:gd name="connsiteY1" fmla="*/ 172560 h 345120"/>
              <a:gd name="connsiteX2" fmla="*/ 166914 w 667657"/>
              <a:gd name="connsiteY2" fmla="*/ 0 h 345120"/>
              <a:gd name="connsiteX3" fmla="*/ 500743 w 667657"/>
              <a:gd name="connsiteY3" fmla="*/ 0 h 345120"/>
              <a:gd name="connsiteX4" fmla="*/ 500743 w 667657"/>
              <a:gd name="connsiteY4" fmla="*/ 172560 h 345120"/>
              <a:gd name="connsiteX5" fmla="*/ 667657 w 667657"/>
              <a:gd name="connsiteY5" fmla="*/ 172560 h 345120"/>
              <a:gd name="connsiteX6" fmla="*/ 333829 w 667657"/>
              <a:gd name="connsiteY6" fmla="*/ 345120 h 345120"/>
              <a:gd name="connsiteX7" fmla="*/ 0 w 667657"/>
              <a:gd name="connsiteY7" fmla="*/ 172560 h 34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7657" h="345120" fill="none" extrusionOk="0">
                <a:moveTo>
                  <a:pt x="0" y="172560"/>
                </a:moveTo>
                <a:cubicBezTo>
                  <a:pt x="81836" y="176090"/>
                  <a:pt x="86616" y="174212"/>
                  <a:pt x="166914" y="172560"/>
                </a:cubicBezTo>
                <a:cubicBezTo>
                  <a:pt x="168782" y="112783"/>
                  <a:pt x="169154" y="63889"/>
                  <a:pt x="166914" y="0"/>
                </a:cubicBezTo>
                <a:cubicBezTo>
                  <a:pt x="253885" y="15032"/>
                  <a:pt x="401341" y="-16305"/>
                  <a:pt x="500743" y="0"/>
                </a:cubicBezTo>
                <a:cubicBezTo>
                  <a:pt x="493449" y="42066"/>
                  <a:pt x="492972" y="103003"/>
                  <a:pt x="500743" y="172560"/>
                </a:cubicBezTo>
                <a:cubicBezTo>
                  <a:pt x="541327" y="176946"/>
                  <a:pt x="586892" y="171716"/>
                  <a:pt x="667657" y="172560"/>
                </a:cubicBezTo>
                <a:cubicBezTo>
                  <a:pt x="577829" y="221657"/>
                  <a:pt x="497017" y="279366"/>
                  <a:pt x="333829" y="345120"/>
                </a:cubicBezTo>
                <a:cubicBezTo>
                  <a:pt x="237297" y="311598"/>
                  <a:pt x="71634" y="208562"/>
                  <a:pt x="0" y="172560"/>
                </a:cubicBezTo>
                <a:close/>
              </a:path>
              <a:path w="667657" h="345120" stroke="0" extrusionOk="0">
                <a:moveTo>
                  <a:pt x="0" y="172560"/>
                </a:moveTo>
                <a:cubicBezTo>
                  <a:pt x="35120" y="166958"/>
                  <a:pt x="125531" y="176052"/>
                  <a:pt x="166914" y="172560"/>
                </a:cubicBezTo>
                <a:cubicBezTo>
                  <a:pt x="165352" y="118158"/>
                  <a:pt x="162764" y="60844"/>
                  <a:pt x="166914" y="0"/>
                </a:cubicBezTo>
                <a:cubicBezTo>
                  <a:pt x="299088" y="15129"/>
                  <a:pt x="412764" y="-4239"/>
                  <a:pt x="500743" y="0"/>
                </a:cubicBezTo>
                <a:cubicBezTo>
                  <a:pt x="507988" y="62517"/>
                  <a:pt x="505019" y="108435"/>
                  <a:pt x="500743" y="172560"/>
                </a:cubicBezTo>
                <a:cubicBezTo>
                  <a:pt x="544365" y="170861"/>
                  <a:pt x="605960" y="168036"/>
                  <a:pt x="667657" y="172560"/>
                </a:cubicBezTo>
                <a:cubicBezTo>
                  <a:pt x="555682" y="230205"/>
                  <a:pt x="498009" y="258617"/>
                  <a:pt x="333829" y="345120"/>
                </a:cubicBezTo>
                <a:cubicBezTo>
                  <a:pt x="239244" y="284114"/>
                  <a:pt x="125274" y="254127"/>
                  <a:pt x="0" y="17256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solidFill>
              <a:srgbClr val="1F497D"/>
            </a:solidFill>
            <a:extLst>
              <a:ext uri="{C807C97D-BFC1-408E-A445-0C87EB9F89A2}">
                <ask:lineSketchStyleProps xmlns:ask="http://schemas.microsoft.com/office/drawing/2018/sketchyshapes" sd="737513247">
                  <a:prstGeom prst="down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50AAC33-7BC3-442A-846B-4C1ED652A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8860" y="2686051"/>
            <a:ext cx="3316949" cy="350058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07058E9F-74C0-4284-99B9-DC09E3E878F6}"/>
              </a:ext>
            </a:extLst>
          </p:cNvPr>
          <p:cNvSpPr txBox="1"/>
          <p:nvPr/>
        </p:nvSpPr>
        <p:spPr>
          <a:xfrm>
            <a:off x="749940" y="4208942"/>
            <a:ext cx="43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</a:p>
        </p:txBody>
      </p:sp>
      <p:graphicFrame>
        <p:nvGraphicFramePr>
          <p:cNvPr id="35" name="对象 34">
            <a:extLst>
              <a:ext uri="{FF2B5EF4-FFF2-40B4-BE49-F238E27FC236}">
                <a16:creationId xmlns:a16="http://schemas.microsoft.com/office/drawing/2014/main" id="{5665E026-F41A-46C0-BB51-413AF0AD62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0952547"/>
              </p:ext>
            </p:extLst>
          </p:nvPr>
        </p:nvGraphicFramePr>
        <p:xfrm>
          <a:off x="6746418" y="5280395"/>
          <a:ext cx="1712913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17440" imgH="241200" progId="Equation.DSMT4">
                  <p:embed/>
                </p:oleObj>
              </mc:Choice>
              <mc:Fallback>
                <p:oleObj name="Equation" r:id="rId6" imgW="11174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746418" y="5280395"/>
                        <a:ext cx="1712913" cy="369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9">
            <a:extLst>
              <a:ext uri="{FF2B5EF4-FFF2-40B4-BE49-F238E27FC236}">
                <a16:creationId xmlns:a16="http://schemas.microsoft.com/office/drawing/2014/main" id="{8B31D66A-8B66-41FD-BF1B-44F35C93B5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2447451"/>
              </p:ext>
            </p:extLst>
          </p:nvPr>
        </p:nvGraphicFramePr>
        <p:xfrm>
          <a:off x="1278038" y="4219516"/>
          <a:ext cx="660908" cy="3693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31640" imgH="241200" progId="Equation.DSMT4">
                  <p:embed/>
                </p:oleObj>
              </mc:Choice>
              <mc:Fallback>
                <p:oleObj name="Equation" r:id="rId8" imgW="4316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78038" y="4219516"/>
                        <a:ext cx="660908" cy="3693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文本框 42">
            <a:extLst>
              <a:ext uri="{FF2B5EF4-FFF2-40B4-BE49-F238E27FC236}">
                <a16:creationId xmlns:a16="http://schemas.microsoft.com/office/drawing/2014/main" id="{F775804B-BBD2-4273-A113-56004CD4CD26}"/>
              </a:ext>
            </a:extLst>
          </p:cNvPr>
          <p:cNvSpPr txBox="1"/>
          <p:nvPr/>
        </p:nvSpPr>
        <p:spPr>
          <a:xfrm>
            <a:off x="1010150" y="6094812"/>
            <a:ext cx="1700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hinge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损失为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: 圆角 29">
                <a:extLst>
                  <a:ext uri="{FF2B5EF4-FFF2-40B4-BE49-F238E27FC236}">
                    <a16:creationId xmlns:a16="http://schemas.microsoft.com/office/drawing/2014/main" id="{8CE47472-CD93-40B3-B2E1-963DF4D51CC9}"/>
                  </a:ext>
                </a:extLst>
              </p:cNvPr>
              <p:cNvSpPr/>
              <p:nvPr/>
            </p:nvSpPr>
            <p:spPr>
              <a:xfrm>
                <a:off x="6001903" y="3598939"/>
                <a:ext cx="2754347" cy="597090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rgbClr val="1F497D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支持向量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1F497D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⇔</m:t>
                    </m:r>
                    <m:sSubSup>
                      <m:sSubSupPr>
                        <m:ctrlPr>
                          <a:rPr lang="en-US" altLang="zh-CN" sz="2000" b="0" i="1" smtClean="0">
                            <a:solidFill>
                              <a:srgbClr val="1F497D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solidFill>
                              <a:srgbClr val="1F497D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1F497D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𝑖</m:t>
                        </m:r>
                      </m:sub>
                      <m:sup>
                        <m:r>
                          <a:rPr lang="en-US" altLang="zh-CN" sz="2000" b="0" i="1" smtClean="0">
                            <a:solidFill>
                              <a:srgbClr val="1F497D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∗</m:t>
                        </m:r>
                      </m:sup>
                    </m:sSubSup>
                    <m:r>
                      <a:rPr lang="en-US" altLang="zh-CN" sz="2000" b="0" i="1" smtClean="0">
                        <a:solidFill>
                          <a:srgbClr val="1F497D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&gt;0</m:t>
                    </m:r>
                  </m:oMath>
                </a14:m>
                <a:endParaRPr lang="zh-CN" altLang="en-US" sz="2000" dirty="0">
                  <a:solidFill>
                    <a:srgbClr val="1F497D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0" name="矩形: 圆角 29">
                <a:extLst>
                  <a:ext uri="{FF2B5EF4-FFF2-40B4-BE49-F238E27FC236}">
                    <a16:creationId xmlns:a16="http://schemas.microsoft.com/office/drawing/2014/main" id="{8CE47472-CD93-40B3-B2E1-963DF4D51C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903" y="3598939"/>
                <a:ext cx="2754347" cy="597090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4B7DA259-99AC-458A-ABD9-6EE0E321F564}"/>
              </a:ext>
            </a:extLst>
          </p:cNvPr>
          <p:cNvGrpSpPr/>
          <p:nvPr/>
        </p:nvGrpSpPr>
        <p:grpSpPr>
          <a:xfrm>
            <a:off x="967031" y="4727620"/>
            <a:ext cx="3465000" cy="395313"/>
            <a:chOff x="1236746" y="4317158"/>
            <a:chExt cx="3465000" cy="395313"/>
          </a:xfrm>
        </p:grpSpPr>
        <p:sp>
          <p:nvSpPr>
            <p:cNvPr id="39" name="箭头: 下 38">
              <a:extLst>
                <a:ext uri="{FF2B5EF4-FFF2-40B4-BE49-F238E27FC236}">
                  <a16:creationId xmlns:a16="http://schemas.microsoft.com/office/drawing/2014/main" id="{F151E08C-4C2B-43CE-AC1B-C7C21F104482}"/>
                </a:ext>
              </a:extLst>
            </p:cNvPr>
            <p:cNvSpPr/>
            <p:nvPr/>
          </p:nvSpPr>
          <p:spPr>
            <a:xfrm rot="16200000">
              <a:off x="3218232" y="4375936"/>
              <a:ext cx="181426" cy="293772"/>
            </a:xfrm>
            <a:custGeom>
              <a:avLst/>
              <a:gdLst>
                <a:gd name="connsiteX0" fmla="*/ 0 w 181426"/>
                <a:gd name="connsiteY0" fmla="*/ 203059 h 293772"/>
                <a:gd name="connsiteX1" fmla="*/ 45357 w 181426"/>
                <a:gd name="connsiteY1" fmla="*/ 203059 h 293772"/>
                <a:gd name="connsiteX2" fmla="*/ 45357 w 181426"/>
                <a:gd name="connsiteY2" fmla="*/ 0 h 293772"/>
                <a:gd name="connsiteX3" fmla="*/ 136070 w 181426"/>
                <a:gd name="connsiteY3" fmla="*/ 0 h 293772"/>
                <a:gd name="connsiteX4" fmla="*/ 136070 w 181426"/>
                <a:gd name="connsiteY4" fmla="*/ 203059 h 293772"/>
                <a:gd name="connsiteX5" fmla="*/ 181426 w 181426"/>
                <a:gd name="connsiteY5" fmla="*/ 203059 h 293772"/>
                <a:gd name="connsiteX6" fmla="*/ 90713 w 181426"/>
                <a:gd name="connsiteY6" fmla="*/ 293772 h 293772"/>
                <a:gd name="connsiteX7" fmla="*/ 0 w 181426"/>
                <a:gd name="connsiteY7" fmla="*/ 203059 h 29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426" h="293772" fill="none" extrusionOk="0">
                  <a:moveTo>
                    <a:pt x="0" y="203059"/>
                  </a:moveTo>
                  <a:cubicBezTo>
                    <a:pt x="19908" y="203279"/>
                    <a:pt x="36023" y="203202"/>
                    <a:pt x="45357" y="203059"/>
                  </a:cubicBezTo>
                  <a:cubicBezTo>
                    <a:pt x="53191" y="111447"/>
                    <a:pt x="37677" y="62033"/>
                    <a:pt x="45357" y="0"/>
                  </a:cubicBezTo>
                  <a:cubicBezTo>
                    <a:pt x="67986" y="2116"/>
                    <a:pt x="116660" y="-159"/>
                    <a:pt x="136070" y="0"/>
                  </a:cubicBezTo>
                  <a:cubicBezTo>
                    <a:pt x="144725" y="79724"/>
                    <a:pt x="131834" y="144104"/>
                    <a:pt x="136070" y="203059"/>
                  </a:cubicBezTo>
                  <a:cubicBezTo>
                    <a:pt x="150419" y="203743"/>
                    <a:pt x="168575" y="201076"/>
                    <a:pt x="181426" y="203059"/>
                  </a:cubicBezTo>
                  <a:cubicBezTo>
                    <a:pt x="155737" y="225930"/>
                    <a:pt x="114746" y="263164"/>
                    <a:pt x="90713" y="293772"/>
                  </a:cubicBezTo>
                  <a:cubicBezTo>
                    <a:pt x="62419" y="262679"/>
                    <a:pt x="24732" y="229840"/>
                    <a:pt x="0" y="203059"/>
                  </a:cubicBezTo>
                  <a:close/>
                </a:path>
                <a:path w="181426" h="293772" stroke="0" extrusionOk="0">
                  <a:moveTo>
                    <a:pt x="0" y="203059"/>
                  </a:moveTo>
                  <a:cubicBezTo>
                    <a:pt x="16923" y="201575"/>
                    <a:pt x="29693" y="203019"/>
                    <a:pt x="45357" y="203059"/>
                  </a:cubicBezTo>
                  <a:cubicBezTo>
                    <a:pt x="40618" y="124223"/>
                    <a:pt x="36049" y="66596"/>
                    <a:pt x="45357" y="0"/>
                  </a:cubicBezTo>
                  <a:cubicBezTo>
                    <a:pt x="72134" y="-245"/>
                    <a:pt x="99426" y="1404"/>
                    <a:pt x="136070" y="0"/>
                  </a:cubicBezTo>
                  <a:cubicBezTo>
                    <a:pt x="143025" y="81978"/>
                    <a:pt x="138422" y="144985"/>
                    <a:pt x="136070" y="203059"/>
                  </a:cubicBezTo>
                  <a:cubicBezTo>
                    <a:pt x="152887" y="202020"/>
                    <a:pt x="169919" y="202288"/>
                    <a:pt x="181426" y="203059"/>
                  </a:cubicBezTo>
                  <a:cubicBezTo>
                    <a:pt x="148844" y="240868"/>
                    <a:pt x="125616" y="253262"/>
                    <a:pt x="90713" y="293772"/>
                  </a:cubicBezTo>
                  <a:cubicBezTo>
                    <a:pt x="62237" y="265950"/>
                    <a:pt x="43625" y="242940"/>
                    <a:pt x="0" y="203059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1F497D"/>
              </a:solidFill>
              <a:extLst>
                <a:ext uri="{C807C97D-BFC1-408E-A445-0C87EB9F89A2}">
                  <ask:lineSketchStyleProps xmlns:ask="http://schemas.microsoft.com/office/drawing/2018/sketchyshapes" sd="737513247">
                    <a:prstGeom prst="downArrow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32" name="对象 31">
              <a:extLst>
                <a:ext uri="{FF2B5EF4-FFF2-40B4-BE49-F238E27FC236}">
                  <a16:creationId xmlns:a16="http://schemas.microsoft.com/office/drawing/2014/main" id="{31BF8DF0-9FA2-4FBE-A21B-FA826015241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42102776"/>
                </p:ext>
              </p:extLst>
            </p:nvPr>
          </p:nvGraphicFramePr>
          <p:xfrm>
            <a:off x="1304353" y="4347946"/>
            <a:ext cx="1437874" cy="3497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939600" imgH="228600" progId="Equation.DSMT4">
                    <p:embed/>
                  </p:oleObj>
                </mc:Choice>
                <mc:Fallback>
                  <p:oleObj name="Equation" r:id="rId11" imgW="939600" imgH="228600" progId="Equation.DSMT4">
                    <p:embed/>
                    <p:pic>
                      <p:nvPicPr>
                        <p:cNvPr id="3" name="对象 2">
                          <a:extLst>
                            <a:ext uri="{FF2B5EF4-FFF2-40B4-BE49-F238E27FC236}">
                              <a16:creationId xmlns:a16="http://schemas.microsoft.com/office/drawing/2014/main" id="{4065418E-E33E-4928-B60E-82E1E74067A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304353" y="4347946"/>
                          <a:ext cx="1437874" cy="34975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9C2A6D2F-2164-4A5B-92CB-74FEC4443D02}"/>
                </a:ext>
              </a:extLst>
            </p:cNvPr>
            <p:cNvSpPr/>
            <p:nvPr/>
          </p:nvSpPr>
          <p:spPr>
            <a:xfrm>
              <a:off x="1236746" y="4317158"/>
              <a:ext cx="1625174" cy="3953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aphicFrame>
          <p:nvGraphicFramePr>
            <p:cNvPr id="41" name="对象 40">
              <a:extLst>
                <a:ext uri="{FF2B5EF4-FFF2-40B4-BE49-F238E27FC236}">
                  <a16:creationId xmlns:a16="http://schemas.microsoft.com/office/drawing/2014/main" id="{8CA2F1EF-D504-4E80-B5B6-DDBB8CF151F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39741456"/>
                </p:ext>
              </p:extLst>
            </p:nvPr>
          </p:nvGraphicFramePr>
          <p:xfrm>
            <a:off x="3671458" y="4335864"/>
            <a:ext cx="1030288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672840" imgH="228600" progId="Equation.DSMT4">
                    <p:embed/>
                  </p:oleObj>
                </mc:Choice>
                <mc:Fallback>
                  <p:oleObj name="Equation" r:id="rId13" imgW="672840" imgH="228600" progId="Equation.DSMT4">
                    <p:embed/>
                    <p:pic>
                      <p:nvPicPr>
                        <p:cNvPr id="32" name="对象 31">
                          <a:extLst>
                            <a:ext uri="{FF2B5EF4-FFF2-40B4-BE49-F238E27FC236}">
                              <a16:creationId xmlns:a16="http://schemas.microsoft.com/office/drawing/2014/main" id="{31BF8DF0-9FA2-4FBE-A21B-FA826015241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3671458" y="4335864"/>
                          <a:ext cx="1030288" cy="3492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64F98D60-1D89-4AAD-8167-6DA8D284BF0B}"/>
              </a:ext>
            </a:extLst>
          </p:cNvPr>
          <p:cNvGrpSpPr/>
          <p:nvPr/>
        </p:nvGrpSpPr>
        <p:grpSpPr>
          <a:xfrm>
            <a:off x="966072" y="5249518"/>
            <a:ext cx="4847344" cy="408863"/>
            <a:chOff x="1235787" y="4839056"/>
            <a:chExt cx="4847344" cy="408863"/>
          </a:xfrm>
        </p:grpSpPr>
        <p:graphicFrame>
          <p:nvGraphicFramePr>
            <p:cNvPr id="37" name="对象 36">
              <a:extLst>
                <a:ext uri="{FF2B5EF4-FFF2-40B4-BE49-F238E27FC236}">
                  <a16:creationId xmlns:a16="http://schemas.microsoft.com/office/drawing/2014/main" id="{E8F8317B-BE80-400E-9C48-08D6E2AF534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58358287"/>
                </p:ext>
              </p:extLst>
            </p:nvPr>
          </p:nvGraphicFramePr>
          <p:xfrm>
            <a:off x="2857331" y="4879619"/>
            <a:ext cx="3225800" cy="368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2108160" imgH="241200" progId="Equation.DSMT4">
                    <p:embed/>
                  </p:oleObj>
                </mc:Choice>
                <mc:Fallback>
                  <p:oleObj name="Equation" r:id="rId15" imgW="2108160" imgH="2412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2857331" y="4879619"/>
                          <a:ext cx="3225800" cy="368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" name="对象 43">
              <a:extLst>
                <a:ext uri="{FF2B5EF4-FFF2-40B4-BE49-F238E27FC236}">
                  <a16:creationId xmlns:a16="http://schemas.microsoft.com/office/drawing/2014/main" id="{8AE8E8E1-DD8E-473A-99D5-AD9AA06F3FF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33083091"/>
                </p:ext>
              </p:extLst>
            </p:nvPr>
          </p:nvGraphicFramePr>
          <p:xfrm>
            <a:off x="1284618" y="4880648"/>
            <a:ext cx="809280" cy="3499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7" imgW="558720" imgH="241200" progId="Equation.DSMT4">
                    <p:embed/>
                  </p:oleObj>
                </mc:Choice>
                <mc:Fallback>
                  <p:oleObj name="Equation" r:id="rId17" imgW="558720" imgH="241200" progId="Equation.DSMT4">
                    <p:embed/>
                    <p:pic>
                      <p:nvPicPr>
                        <p:cNvPr id="30" name="对象 29">
                          <a:extLst>
                            <a:ext uri="{FF2B5EF4-FFF2-40B4-BE49-F238E27FC236}">
                              <a16:creationId xmlns:a16="http://schemas.microsoft.com/office/drawing/2014/main" id="{E1E0EC95-A925-4BB0-9415-1FB165DE177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1284618" y="4880648"/>
                          <a:ext cx="809280" cy="34995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F21BF463-620F-4BAC-B804-84E1840992C1}"/>
                </a:ext>
              </a:extLst>
            </p:cNvPr>
            <p:cNvSpPr/>
            <p:nvPr/>
          </p:nvSpPr>
          <p:spPr>
            <a:xfrm>
              <a:off x="1235787" y="4839056"/>
              <a:ext cx="932335" cy="40886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箭头: 下 46">
              <a:extLst>
                <a:ext uri="{FF2B5EF4-FFF2-40B4-BE49-F238E27FC236}">
                  <a16:creationId xmlns:a16="http://schemas.microsoft.com/office/drawing/2014/main" id="{F02E00BC-43DD-4146-BCAE-B7BDD8B8AFCE}"/>
                </a:ext>
              </a:extLst>
            </p:cNvPr>
            <p:cNvSpPr/>
            <p:nvPr/>
          </p:nvSpPr>
          <p:spPr>
            <a:xfrm rot="16200000">
              <a:off x="2436524" y="4942809"/>
              <a:ext cx="181426" cy="293772"/>
            </a:xfrm>
            <a:custGeom>
              <a:avLst/>
              <a:gdLst>
                <a:gd name="connsiteX0" fmla="*/ 0 w 181426"/>
                <a:gd name="connsiteY0" fmla="*/ 203059 h 293772"/>
                <a:gd name="connsiteX1" fmla="*/ 45357 w 181426"/>
                <a:gd name="connsiteY1" fmla="*/ 203059 h 293772"/>
                <a:gd name="connsiteX2" fmla="*/ 45357 w 181426"/>
                <a:gd name="connsiteY2" fmla="*/ 0 h 293772"/>
                <a:gd name="connsiteX3" fmla="*/ 136070 w 181426"/>
                <a:gd name="connsiteY3" fmla="*/ 0 h 293772"/>
                <a:gd name="connsiteX4" fmla="*/ 136070 w 181426"/>
                <a:gd name="connsiteY4" fmla="*/ 203059 h 293772"/>
                <a:gd name="connsiteX5" fmla="*/ 181426 w 181426"/>
                <a:gd name="connsiteY5" fmla="*/ 203059 h 293772"/>
                <a:gd name="connsiteX6" fmla="*/ 90713 w 181426"/>
                <a:gd name="connsiteY6" fmla="*/ 293772 h 293772"/>
                <a:gd name="connsiteX7" fmla="*/ 0 w 181426"/>
                <a:gd name="connsiteY7" fmla="*/ 203059 h 29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426" h="293772" fill="none" extrusionOk="0">
                  <a:moveTo>
                    <a:pt x="0" y="203059"/>
                  </a:moveTo>
                  <a:cubicBezTo>
                    <a:pt x="19908" y="203279"/>
                    <a:pt x="36023" y="203202"/>
                    <a:pt x="45357" y="203059"/>
                  </a:cubicBezTo>
                  <a:cubicBezTo>
                    <a:pt x="53191" y="111447"/>
                    <a:pt x="37677" y="62033"/>
                    <a:pt x="45357" y="0"/>
                  </a:cubicBezTo>
                  <a:cubicBezTo>
                    <a:pt x="67986" y="2116"/>
                    <a:pt x="116660" y="-159"/>
                    <a:pt x="136070" y="0"/>
                  </a:cubicBezTo>
                  <a:cubicBezTo>
                    <a:pt x="144725" y="79724"/>
                    <a:pt x="131834" y="144104"/>
                    <a:pt x="136070" y="203059"/>
                  </a:cubicBezTo>
                  <a:cubicBezTo>
                    <a:pt x="150419" y="203743"/>
                    <a:pt x="168575" y="201076"/>
                    <a:pt x="181426" y="203059"/>
                  </a:cubicBezTo>
                  <a:cubicBezTo>
                    <a:pt x="155737" y="225930"/>
                    <a:pt x="114746" y="263164"/>
                    <a:pt x="90713" y="293772"/>
                  </a:cubicBezTo>
                  <a:cubicBezTo>
                    <a:pt x="62419" y="262679"/>
                    <a:pt x="24732" y="229840"/>
                    <a:pt x="0" y="203059"/>
                  </a:cubicBezTo>
                  <a:close/>
                </a:path>
                <a:path w="181426" h="293772" stroke="0" extrusionOk="0">
                  <a:moveTo>
                    <a:pt x="0" y="203059"/>
                  </a:moveTo>
                  <a:cubicBezTo>
                    <a:pt x="16923" y="201575"/>
                    <a:pt x="29693" y="203019"/>
                    <a:pt x="45357" y="203059"/>
                  </a:cubicBezTo>
                  <a:cubicBezTo>
                    <a:pt x="40618" y="124223"/>
                    <a:pt x="36049" y="66596"/>
                    <a:pt x="45357" y="0"/>
                  </a:cubicBezTo>
                  <a:cubicBezTo>
                    <a:pt x="72134" y="-245"/>
                    <a:pt x="99426" y="1404"/>
                    <a:pt x="136070" y="0"/>
                  </a:cubicBezTo>
                  <a:cubicBezTo>
                    <a:pt x="143025" y="81978"/>
                    <a:pt x="138422" y="144985"/>
                    <a:pt x="136070" y="203059"/>
                  </a:cubicBezTo>
                  <a:cubicBezTo>
                    <a:pt x="152887" y="202020"/>
                    <a:pt x="169919" y="202288"/>
                    <a:pt x="181426" y="203059"/>
                  </a:cubicBezTo>
                  <a:cubicBezTo>
                    <a:pt x="148844" y="240868"/>
                    <a:pt x="125616" y="253262"/>
                    <a:pt x="90713" y="293772"/>
                  </a:cubicBezTo>
                  <a:cubicBezTo>
                    <a:pt x="62237" y="265950"/>
                    <a:pt x="43625" y="242940"/>
                    <a:pt x="0" y="203059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1F497D"/>
              </a:solidFill>
              <a:extLst>
                <a:ext uri="{C807C97D-BFC1-408E-A445-0C87EB9F89A2}">
                  <ask:lineSketchStyleProps xmlns:ask="http://schemas.microsoft.com/office/drawing/2018/sketchyshapes" sd="737513247">
                    <a:prstGeom prst="downArrow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" name="箭头: 下 47">
            <a:extLst>
              <a:ext uri="{FF2B5EF4-FFF2-40B4-BE49-F238E27FC236}">
                <a16:creationId xmlns:a16="http://schemas.microsoft.com/office/drawing/2014/main" id="{5150D8F7-C251-4B5B-AC17-5EC6244864F8}"/>
              </a:ext>
            </a:extLst>
          </p:cNvPr>
          <p:cNvSpPr/>
          <p:nvPr/>
        </p:nvSpPr>
        <p:spPr>
          <a:xfrm rot="16200000">
            <a:off x="6111516" y="5332584"/>
            <a:ext cx="181426" cy="293772"/>
          </a:xfrm>
          <a:custGeom>
            <a:avLst/>
            <a:gdLst>
              <a:gd name="connsiteX0" fmla="*/ 0 w 181426"/>
              <a:gd name="connsiteY0" fmla="*/ 203059 h 293772"/>
              <a:gd name="connsiteX1" fmla="*/ 45357 w 181426"/>
              <a:gd name="connsiteY1" fmla="*/ 203059 h 293772"/>
              <a:gd name="connsiteX2" fmla="*/ 45357 w 181426"/>
              <a:gd name="connsiteY2" fmla="*/ 0 h 293772"/>
              <a:gd name="connsiteX3" fmla="*/ 136070 w 181426"/>
              <a:gd name="connsiteY3" fmla="*/ 0 h 293772"/>
              <a:gd name="connsiteX4" fmla="*/ 136070 w 181426"/>
              <a:gd name="connsiteY4" fmla="*/ 203059 h 293772"/>
              <a:gd name="connsiteX5" fmla="*/ 181426 w 181426"/>
              <a:gd name="connsiteY5" fmla="*/ 203059 h 293772"/>
              <a:gd name="connsiteX6" fmla="*/ 90713 w 181426"/>
              <a:gd name="connsiteY6" fmla="*/ 293772 h 293772"/>
              <a:gd name="connsiteX7" fmla="*/ 0 w 181426"/>
              <a:gd name="connsiteY7" fmla="*/ 203059 h 29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1426" h="293772" fill="none" extrusionOk="0">
                <a:moveTo>
                  <a:pt x="0" y="203059"/>
                </a:moveTo>
                <a:cubicBezTo>
                  <a:pt x="19908" y="203279"/>
                  <a:pt x="36023" y="203202"/>
                  <a:pt x="45357" y="203059"/>
                </a:cubicBezTo>
                <a:cubicBezTo>
                  <a:pt x="53191" y="111447"/>
                  <a:pt x="37677" y="62033"/>
                  <a:pt x="45357" y="0"/>
                </a:cubicBezTo>
                <a:cubicBezTo>
                  <a:pt x="67986" y="2116"/>
                  <a:pt x="116660" y="-159"/>
                  <a:pt x="136070" y="0"/>
                </a:cubicBezTo>
                <a:cubicBezTo>
                  <a:pt x="144725" y="79724"/>
                  <a:pt x="131834" y="144104"/>
                  <a:pt x="136070" y="203059"/>
                </a:cubicBezTo>
                <a:cubicBezTo>
                  <a:pt x="150419" y="203743"/>
                  <a:pt x="168575" y="201076"/>
                  <a:pt x="181426" y="203059"/>
                </a:cubicBezTo>
                <a:cubicBezTo>
                  <a:pt x="155737" y="225930"/>
                  <a:pt x="114746" y="263164"/>
                  <a:pt x="90713" y="293772"/>
                </a:cubicBezTo>
                <a:cubicBezTo>
                  <a:pt x="62419" y="262679"/>
                  <a:pt x="24732" y="229840"/>
                  <a:pt x="0" y="203059"/>
                </a:cubicBezTo>
                <a:close/>
              </a:path>
              <a:path w="181426" h="293772" stroke="0" extrusionOk="0">
                <a:moveTo>
                  <a:pt x="0" y="203059"/>
                </a:moveTo>
                <a:cubicBezTo>
                  <a:pt x="16923" y="201575"/>
                  <a:pt x="29693" y="203019"/>
                  <a:pt x="45357" y="203059"/>
                </a:cubicBezTo>
                <a:cubicBezTo>
                  <a:pt x="40618" y="124223"/>
                  <a:pt x="36049" y="66596"/>
                  <a:pt x="45357" y="0"/>
                </a:cubicBezTo>
                <a:cubicBezTo>
                  <a:pt x="72134" y="-245"/>
                  <a:pt x="99426" y="1404"/>
                  <a:pt x="136070" y="0"/>
                </a:cubicBezTo>
                <a:cubicBezTo>
                  <a:pt x="143025" y="81978"/>
                  <a:pt x="138422" y="144985"/>
                  <a:pt x="136070" y="203059"/>
                </a:cubicBezTo>
                <a:cubicBezTo>
                  <a:pt x="152887" y="202020"/>
                  <a:pt x="169919" y="202288"/>
                  <a:pt x="181426" y="203059"/>
                </a:cubicBezTo>
                <a:cubicBezTo>
                  <a:pt x="148844" y="240868"/>
                  <a:pt x="125616" y="253262"/>
                  <a:pt x="90713" y="293772"/>
                </a:cubicBezTo>
                <a:cubicBezTo>
                  <a:pt x="62237" y="265950"/>
                  <a:pt x="43625" y="242940"/>
                  <a:pt x="0" y="2030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solidFill>
              <a:srgbClr val="1F497D"/>
            </a:solidFill>
            <a:extLst>
              <a:ext uri="{C807C97D-BFC1-408E-A445-0C87EB9F89A2}">
                <ask:lineSketchStyleProps xmlns:ask="http://schemas.microsoft.com/office/drawing/2018/sketchyshapes" sd="737513247">
                  <a:prstGeom prst="down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2BB312E-18C4-4170-AA43-F5D07C067061}"/>
              </a:ext>
            </a:extLst>
          </p:cNvPr>
          <p:cNvGrpSpPr/>
          <p:nvPr/>
        </p:nvGrpSpPr>
        <p:grpSpPr>
          <a:xfrm>
            <a:off x="3397334" y="5956312"/>
            <a:ext cx="4572000" cy="646331"/>
            <a:chOff x="3478206" y="5939375"/>
            <a:chExt cx="4572000" cy="646331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14AA9946-36AF-4F4F-841C-12EA28CBD4A0}"/>
                </a:ext>
              </a:extLst>
            </p:cNvPr>
            <p:cNvSpPr txBox="1"/>
            <p:nvPr/>
          </p:nvSpPr>
          <p:spPr>
            <a:xfrm>
              <a:off x="3478206" y="5939375"/>
              <a:ext cx="45720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样本可能在间隔边界上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也可能在边界外侧</a:t>
              </a:r>
              <a:endParaRPr lang="zh-CN" altLang="en-US" dirty="0"/>
            </a:p>
          </p:txBody>
        </p:sp>
        <p:graphicFrame>
          <p:nvGraphicFramePr>
            <p:cNvPr id="9" name="对象 8">
              <a:extLst>
                <a:ext uri="{FF2B5EF4-FFF2-40B4-BE49-F238E27FC236}">
                  <a16:creationId xmlns:a16="http://schemas.microsoft.com/office/drawing/2014/main" id="{4033FD8A-1CA5-41B6-80C3-B624C1A88ED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97479309"/>
                </p:ext>
              </p:extLst>
            </p:nvPr>
          </p:nvGraphicFramePr>
          <p:xfrm>
            <a:off x="5967122" y="5939375"/>
            <a:ext cx="1558591" cy="3365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1117440" imgH="241200" progId="Equation.DSMT4">
                    <p:embed/>
                  </p:oleObj>
                </mc:Choice>
                <mc:Fallback>
                  <p:oleObj name="Equation" r:id="rId19" imgW="1117440" imgH="2412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5967122" y="5939375"/>
                          <a:ext cx="1558591" cy="33651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" name="对象 49">
              <a:extLst>
                <a:ext uri="{FF2B5EF4-FFF2-40B4-BE49-F238E27FC236}">
                  <a16:creationId xmlns:a16="http://schemas.microsoft.com/office/drawing/2014/main" id="{8899B042-491E-435F-8923-310257A29C6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03595499"/>
                </p:ext>
              </p:extLst>
            </p:nvPr>
          </p:nvGraphicFramePr>
          <p:xfrm>
            <a:off x="5486618" y="6231440"/>
            <a:ext cx="1558591" cy="3365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1117440" imgH="241200" progId="Equation.DSMT4">
                    <p:embed/>
                  </p:oleObj>
                </mc:Choice>
                <mc:Fallback>
                  <p:oleObj name="Equation" r:id="rId21" imgW="1117440" imgH="241200" progId="Equation.DSMT4">
                    <p:embed/>
                    <p:pic>
                      <p:nvPicPr>
                        <p:cNvPr id="9" name="对象 8">
                          <a:extLst>
                            <a:ext uri="{FF2B5EF4-FFF2-40B4-BE49-F238E27FC236}">
                              <a16:creationId xmlns:a16="http://schemas.microsoft.com/office/drawing/2014/main" id="{4033FD8A-1CA5-41B6-80C3-B624C1A88ED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5486618" y="6231440"/>
                          <a:ext cx="1558591" cy="33651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32787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软间隔线性支持向量机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44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D77C8F42-20AA-4686-9710-3A72AE1A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1114872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 软间隔线性支持向量机的对偶问题</a:t>
            </a:r>
            <a:endParaRPr lang="en-US" altLang="zh-CN" sz="20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根据互补松弛条件</a:t>
            </a:r>
            <a:r>
              <a:rPr lang="en-US" altLang="zh-CN" sz="2000" dirty="0">
                <a:cs typeface="Times New Roman" panose="02020603050405020304" pitchFamily="18" charset="0"/>
              </a:rPr>
              <a:t>:</a:t>
            </a:r>
            <a:endParaRPr lang="en-US" altLang="zh-CN" sz="2000" b="1" dirty="0">
              <a:cs typeface="Times New Roman" panose="02020603050405020304" pitchFamily="18" charset="0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4FC9F4BD-7E29-436E-A2C9-633F87A06A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69606" y="2696660"/>
          <a:ext cx="151447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14333" imgH="361819" progId="Equation.DSMT4">
                  <p:embed/>
                </p:oleObj>
              </mc:Choice>
              <mc:Fallback>
                <p:oleObj name="Equation" r:id="rId3" imgW="1514333" imgH="361819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4FC9F4BD-7E29-436E-A2C9-633F87A06A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69606" y="2696660"/>
                        <a:ext cx="1514475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D50AAC33-7BC3-442A-846B-4C1ED652A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8860" y="2686051"/>
            <a:ext cx="3316949" cy="350058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F775804B-BBD2-4273-A113-56004CD4CD26}"/>
              </a:ext>
            </a:extLst>
          </p:cNvPr>
          <p:cNvSpPr txBox="1"/>
          <p:nvPr/>
        </p:nvSpPr>
        <p:spPr>
          <a:xfrm>
            <a:off x="1835364" y="6156232"/>
            <a:ext cx="6033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hinge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损失为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       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样本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恰在间隔边界上</a:t>
            </a:r>
            <a:endParaRPr lang="zh-CN" altLang="en-US" dirty="0"/>
          </a:p>
        </p:txBody>
      </p:sp>
      <p:sp>
        <p:nvSpPr>
          <p:cNvPr id="36" name="箭头: 下 35">
            <a:extLst>
              <a:ext uri="{FF2B5EF4-FFF2-40B4-BE49-F238E27FC236}">
                <a16:creationId xmlns:a16="http://schemas.microsoft.com/office/drawing/2014/main" id="{E012F5EA-450C-4F4A-B497-9F65A32C6C49}"/>
              </a:ext>
            </a:extLst>
          </p:cNvPr>
          <p:cNvSpPr/>
          <p:nvPr/>
        </p:nvSpPr>
        <p:spPr>
          <a:xfrm>
            <a:off x="4098202" y="3521065"/>
            <a:ext cx="667657" cy="345120"/>
          </a:xfrm>
          <a:custGeom>
            <a:avLst/>
            <a:gdLst>
              <a:gd name="connsiteX0" fmla="*/ 0 w 667657"/>
              <a:gd name="connsiteY0" fmla="*/ 172560 h 345120"/>
              <a:gd name="connsiteX1" fmla="*/ 166914 w 667657"/>
              <a:gd name="connsiteY1" fmla="*/ 172560 h 345120"/>
              <a:gd name="connsiteX2" fmla="*/ 166914 w 667657"/>
              <a:gd name="connsiteY2" fmla="*/ 0 h 345120"/>
              <a:gd name="connsiteX3" fmla="*/ 500743 w 667657"/>
              <a:gd name="connsiteY3" fmla="*/ 0 h 345120"/>
              <a:gd name="connsiteX4" fmla="*/ 500743 w 667657"/>
              <a:gd name="connsiteY4" fmla="*/ 172560 h 345120"/>
              <a:gd name="connsiteX5" fmla="*/ 667657 w 667657"/>
              <a:gd name="connsiteY5" fmla="*/ 172560 h 345120"/>
              <a:gd name="connsiteX6" fmla="*/ 333829 w 667657"/>
              <a:gd name="connsiteY6" fmla="*/ 345120 h 345120"/>
              <a:gd name="connsiteX7" fmla="*/ 0 w 667657"/>
              <a:gd name="connsiteY7" fmla="*/ 172560 h 34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7657" h="345120" fill="none" extrusionOk="0">
                <a:moveTo>
                  <a:pt x="0" y="172560"/>
                </a:moveTo>
                <a:cubicBezTo>
                  <a:pt x="81836" y="176090"/>
                  <a:pt x="86616" y="174212"/>
                  <a:pt x="166914" y="172560"/>
                </a:cubicBezTo>
                <a:cubicBezTo>
                  <a:pt x="168782" y="112783"/>
                  <a:pt x="169154" y="63889"/>
                  <a:pt x="166914" y="0"/>
                </a:cubicBezTo>
                <a:cubicBezTo>
                  <a:pt x="253885" y="15032"/>
                  <a:pt x="401341" y="-16305"/>
                  <a:pt x="500743" y="0"/>
                </a:cubicBezTo>
                <a:cubicBezTo>
                  <a:pt x="493449" y="42066"/>
                  <a:pt x="492972" y="103003"/>
                  <a:pt x="500743" y="172560"/>
                </a:cubicBezTo>
                <a:cubicBezTo>
                  <a:pt x="541327" y="176946"/>
                  <a:pt x="586892" y="171716"/>
                  <a:pt x="667657" y="172560"/>
                </a:cubicBezTo>
                <a:cubicBezTo>
                  <a:pt x="577829" y="221657"/>
                  <a:pt x="497017" y="279366"/>
                  <a:pt x="333829" y="345120"/>
                </a:cubicBezTo>
                <a:cubicBezTo>
                  <a:pt x="237297" y="311598"/>
                  <a:pt x="71634" y="208562"/>
                  <a:pt x="0" y="172560"/>
                </a:cubicBezTo>
                <a:close/>
              </a:path>
              <a:path w="667657" h="345120" stroke="0" extrusionOk="0">
                <a:moveTo>
                  <a:pt x="0" y="172560"/>
                </a:moveTo>
                <a:cubicBezTo>
                  <a:pt x="35120" y="166958"/>
                  <a:pt x="125531" y="176052"/>
                  <a:pt x="166914" y="172560"/>
                </a:cubicBezTo>
                <a:cubicBezTo>
                  <a:pt x="165352" y="118158"/>
                  <a:pt x="162764" y="60844"/>
                  <a:pt x="166914" y="0"/>
                </a:cubicBezTo>
                <a:cubicBezTo>
                  <a:pt x="299088" y="15129"/>
                  <a:pt x="412764" y="-4239"/>
                  <a:pt x="500743" y="0"/>
                </a:cubicBezTo>
                <a:cubicBezTo>
                  <a:pt x="507988" y="62517"/>
                  <a:pt x="505019" y="108435"/>
                  <a:pt x="500743" y="172560"/>
                </a:cubicBezTo>
                <a:cubicBezTo>
                  <a:pt x="544365" y="170861"/>
                  <a:pt x="605960" y="168036"/>
                  <a:pt x="667657" y="172560"/>
                </a:cubicBezTo>
                <a:cubicBezTo>
                  <a:pt x="555682" y="230205"/>
                  <a:pt x="498009" y="258617"/>
                  <a:pt x="333829" y="345120"/>
                </a:cubicBezTo>
                <a:cubicBezTo>
                  <a:pt x="239244" y="284114"/>
                  <a:pt x="125274" y="254127"/>
                  <a:pt x="0" y="17256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solidFill>
              <a:srgbClr val="1F497D"/>
            </a:solidFill>
            <a:extLst>
              <a:ext uri="{C807C97D-BFC1-408E-A445-0C87EB9F89A2}">
                <ask:lineSketchStyleProps xmlns:ask="http://schemas.microsoft.com/office/drawing/2018/sketchyshapes" sd="737513247">
                  <a:prstGeom prst="down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: 圆角 41">
                <a:extLst>
                  <a:ext uri="{FF2B5EF4-FFF2-40B4-BE49-F238E27FC236}">
                    <a16:creationId xmlns:a16="http://schemas.microsoft.com/office/drawing/2014/main" id="{E4DAFC77-EC85-4AAA-A867-C37A022EE2CD}"/>
                  </a:ext>
                </a:extLst>
              </p:cNvPr>
              <p:cNvSpPr/>
              <p:nvPr/>
            </p:nvSpPr>
            <p:spPr>
              <a:xfrm>
                <a:off x="6001903" y="3598939"/>
                <a:ext cx="2754347" cy="597090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rgbClr val="1F497D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支持向量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1F497D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⇔</m:t>
                    </m:r>
                    <m:sSubSup>
                      <m:sSubSupPr>
                        <m:ctrlPr>
                          <a:rPr lang="en-US" altLang="zh-CN" sz="2000" b="0" i="1" smtClean="0">
                            <a:solidFill>
                              <a:srgbClr val="1F497D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solidFill>
                              <a:srgbClr val="1F497D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1F497D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𝑖</m:t>
                        </m:r>
                      </m:sub>
                      <m:sup>
                        <m:r>
                          <a:rPr lang="en-US" altLang="zh-CN" sz="2000" b="0" i="1" smtClean="0">
                            <a:solidFill>
                              <a:srgbClr val="1F497D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∗</m:t>
                        </m:r>
                      </m:sup>
                    </m:sSubSup>
                    <m:r>
                      <a:rPr lang="en-US" altLang="zh-CN" sz="2000" b="0" i="1" smtClean="0">
                        <a:solidFill>
                          <a:srgbClr val="1F497D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&gt;0</m:t>
                    </m:r>
                  </m:oMath>
                </a14:m>
                <a:endParaRPr lang="zh-CN" altLang="en-US" sz="2000" dirty="0">
                  <a:solidFill>
                    <a:srgbClr val="1F497D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2" name="矩形: 圆角 41">
                <a:extLst>
                  <a:ext uri="{FF2B5EF4-FFF2-40B4-BE49-F238E27FC236}">
                    <a16:creationId xmlns:a16="http://schemas.microsoft.com/office/drawing/2014/main" id="{E4DAFC77-EC85-4AAA-A867-C37A022EE2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903" y="3598939"/>
                <a:ext cx="2754347" cy="59709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>
            <a:extLst>
              <a:ext uri="{FF2B5EF4-FFF2-40B4-BE49-F238E27FC236}">
                <a16:creationId xmlns:a16="http://schemas.microsoft.com/office/drawing/2014/main" id="{41DBC8EA-1794-4138-8368-397A17301A87}"/>
              </a:ext>
            </a:extLst>
          </p:cNvPr>
          <p:cNvGrpSpPr/>
          <p:nvPr/>
        </p:nvGrpSpPr>
        <p:grpSpPr>
          <a:xfrm>
            <a:off x="686897" y="4429357"/>
            <a:ext cx="7923703" cy="1460791"/>
            <a:chOff x="763097" y="4339789"/>
            <a:chExt cx="7923703" cy="1460791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07058E9F-74C0-4284-99B9-DC09E3E878F6}"/>
                </a:ext>
              </a:extLst>
            </p:cNvPr>
            <p:cNvSpPr txBox="1"/>
            <p:nvPr/>
          </p:nvSpPr>
          <p:spPr>
            <a:xfrm>
              <a:off x="763097" y="4351141"/>
              <a:ext cx="43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②</a:t>
              </a:r>
            </a:p>
          </p:txBody>
        </p:sp>
        <p:graphicFrame>
          <p:nvGraphicFramePr>
            <p:cNvPr id="40" name="对象 39">
              <a:extLst>
                <a:ext uri="{FF2B5EF4-FFF2-40B4-BE49-F238E27FC236}">
                  <a16:creationId xmlns:a16="http://schemas.microsoft.com/office/drawing/2014/main" id="{8B31D66A-8B66-41FD-BF1B-44F35C93B55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30368816"/>
                </p:ext>
              </p:extLst>
            </p:nvPr>
          </p:nvGraphicFramePr>
          <p:xfrm>
            <a:off x="1297717" y="4380633"/>
            <a:ext cx="1052513" cy="368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685800" imgH="241200" progId="Equation.DSMT4">
                    <p:embed/>
                  </p:oleObj>
                </mc:Choice>
                <mc:Fallback>
                  <p:oleObj name="Equation" r:id="rId7" imgW="685800" imgH="241200" progId="Equation.DSMT4">
                    <p:embed/>
                    <p:pic>
                      <p:nvPicPr>
                        <p:cNvPr id="40" name="对象 39">
                          <a:extLst>
                            <a:ext uri="{FF2B5EF4-FFF2-40B4-BE49-F238E27FC236}">
                              <a16:creationId xmlns:a16="http://schemas.microsoft.com/office/drawing/2014/main" id="{8B31D66A-8B66-41FD-BF1B-44F35C93B55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297717" y="4380633"/>
                          <a:ext cx="1052513" cy="368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4B7DA259-99AC-458A-ABD9-6EE0E321F564}"/>
                </a:ext>
              </a:extLst>
            </p:cNvPr>
            <p:cNvGrpSpPr/>
            <p:nvPr/>
          </p:nvGrpSpPr>
          <p:grpSpPr>
            <a:xfrm>
              <a:off x="980188" y="4869819"/>
              <a:ext cx="3092385" cy="395313"/>
              <a:chOff x="1236746" y="4317158"/>
              <a:chExt cx="3092385" cy="395313"/>
            </a:xfrm>
          </p:grpSpPr>
          <p:sp>
            <p:nvSpPr>
              <p:cNvPr id="39" name="箭头: 下 38">
                <a:extLst>
                  <a:ext uri="{FF2B5EF4-FFF2-40B4-BE49-F238E27FC236}">
                    <a16:creationId xmlns:a16="http://schemas.microsoft.com/office/drawing/2014/main" id="{F151E08C-4C2B-43CE-AC1B-C7C21F104482}"/>
                  </a:ext>
                </a:extLst>
              </p:cNvPr>
              <p:cNvSpPr/>
              <p:nvPr/>
            </p:nvSpPr>
            <p:spPr>
              <a:xfrm rot="16200000">
                <a:off x="3218232" y="4375936"/>
                <a:ext cx="181426" cy="293772"/>
              </a:xfrm>
              <a:custGeom>
                <a:avLst/>
                <a:gdLst>
                  <a:gd name="connsiteX0" fmla="*/ 0 w 181426"/>
                  <a:gd name="connsiteY0" fmla="*/ 203059 h 293772"/>
                  <a:gd name="connsiteX1" fmla="*/ 45357 w 181426"/>
                  <a:gd name="connsiteY1" fmla="*/ 203059 h 293772"/>
                  <a:gd name="connsiteX2" fmla="*/ 45357 w 181426"/>
                  <a:gd name="connsiteY2" fmla="*/ 0 h 293772"/>
                  <a:gd name="connsiteX3" fmla="*/ 136070 w 181426"/>
                  <a:gd name="connsiteY3" fmla="*/ 0 h 293772"/>
                  <a:gd name="connsiteX4" fmla="*/ 136070 w 181426"/>
                  <a:gd name="connsiteY4" fmla="*/ 203059 h 293772"/>
                  <a:gd name="connsiteX5" fmla="*/ 181426 w 181426"/>
                  <a:gd name="connsiteY5" fmla="*/ 203059 h 293772"/>
                  <a:gd name="connsiteX6" fmla="*/ 90713 w 181426"/>
                  <a:gd name="connsiteY6" fmla="*/ 293772 h 293772"/>
                  <a:gd name="connsiteX7" fmla="*/ 0 w 181426"/>
                  <a:gd name="connsiteY7" fmla="*/ 203059 h 293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1426" h="293772" fill="none" extrusionOk="0">
                    <a:moveTo>
                      <a:pt x="0" y="203059"/>
                    </a:moveTo>
                    <a:cubicBezTo>
                      <a:pt x="19908" y="203279"/>
                      <a:pt x="36023" y="203202"/>
                      <a:pt x="45357" y="203059"/>
                    </a:cubicBezTo>
                    <a:cubicBezTo>
                      <a:pt x="53191" y="111447"/>
                      <a:pt x="37677" y="62033"/>
                      <a:pt x="45357" y="0"/>
                    </a:cubicBezTo>
                    <a:cubicBezTo>
                      <a:pt x="67986" y="2116"/>
                      <a:pt x="116660" y="-159"/>
                      <a:pt x="136070" y="0"/>
                    </a:cubicBezTo>
                    <a:cubicBezTo>
                      <a:pt x="144725" y="79724"/>
                      <a:pt x="131834" y="144104"/>
                      <a:pt x="136070" y="203059"/>
                    </a:cubicBezTo>
                    <a:cubicBezTo>
                      <a:pt x="150419" y="203743"/>
                      <a:pt x="168575" y="201076"/>
                      <a:pt x="181426" y="203059"/>
                    </a:cubicBezTo>
                    <a:cubicBezTo>
                      <a:pt x="155737" y="225930"/>
                      <a:pt x="114746" y="263164"/>
                      <a:pt x="90713" y="293772"/>
                    </a:cubicBezTo>
                    <a:cubicBezTo>
                      <a:pt x="62419" y="262679"/>
                      <a:pt x="24732" y="229840"/>
                      <a:pt x="0" y="203059"/>
                    </a:cubicBezTo>
                    <a:close/>
                  </a:path>
                  <a:path w="181426" h="293772" stroke="0" extrusionOk="0">
                    <a:moveTo>
                      <a:pt x="0" y="203059"/>
                    </a:moveTo>
                    <a:cubicBezTo>
                      <a:pt x="16923" y="201575"/>
                      <a:pt x="29693" y="203019"/>
                      <a:pt x="45357" y="203059"/>
                    </a:cubicBezTo>
                    <a:cubicBezTo>
                      <a:pt x="40618" y="124223"/>
                      <a:pt x="36049" y="66596"/>
                      <a:pt x="45357" y="0"/>
                    </a:cubicBezTo>
                    <a:cubicBezTo>
                      <a:pt x="72134" y="-245"/>
                      <a:pt x="99426" y="1404"/>
                      <a:pt x="136070" y="0"/>
                    </a:cubicBezTo>
                    <a:cubicBezTo>
                      <a:pt x="143025" y="81978"/>
                      <a:pt x="138422" y="144985"/>
                      <a:pt x="136070" y="203059"/>
                    </a:cubicBezTo>
                    <a:cubicBezTo>
                      <a:pt x="152887" y="202020"/>
                      <a:pt x="169919" y="202288"/>
                      <a:pt x="181426" y="203059"/>
                    </a:cubicBezTo>
                    <a:cubicBezTo>
                      <a:pt x="148844" y="240868"/>
                      <a:pt x="125616" y="253262"/>
                      <a:pt x="90713" y="293772"/>
                    </a:cubicBezTo>
                    <a:cubicBezTo>
                      <a:pt x="62237" y="265950"/>
                      <a:pt x="43625" y="242940"/>
                      <a:pt x="0" y="203059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1F497D"/>
                </a:solidFill>
                <a:extLst>
                  <a:ext uri="{C807C97D-BFC1-408E-A445-0C87EB9F89A2}">
                    <ask:lineSketchStyleProps xmlns:ask="http://schemas.microsoft.com/office/drawing/2018/sketchyshapes" sd="737513247">
                      <a:prstGeom prst="downArrow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32" name="对象 31">
                <a:extLst>
                  <a:ext uri="{FF2B5EF4-FFF2-40B4-BE49-F238E27FC236}">
                    <a16:creationId xmlns:a16="http://schemas.microsoft.com/office/drawing/2014/main" id="{31BF8DF0-9FA2-4FBE-A21B-FA826015241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304353" y="4347946"/>
              <a:ext cx="1437874" cy="34975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9" imgW="939600" imgH="228600" progId="Equation.DSMT4">
                      <p:embed/>
                    </p:oleObj>
                  </mc:Choice>
                  <mc:Fallback>
                    <p:oleObj name="Equation" r:id="rId9" imgW="939600" imgH="228600" progId="Equation.DSMT4">
                      <p:embed/>
                      <p:pic>
                        <p:nvPicPr>
                          <p:cNvPr id="32" name="对象 31">
                            <a:extLst>
                              <a:ext uri="{FF2B5EF4-FFF2-40B4-BE49-F238E27FC236}">
                                <a16:creationId xmlns:a16="http://schemas.microsoft.com/office/drawing/2014/main" id="{31BF8DF0-9FA2-4FBE-A21B-FA826015241B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1304353" y="4347946"/>
                            <a:ext cx="1437874" cy="34975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9C2A6D2F-2164-4A5B-92CB-74FEC4443D02}"/>
                  </a:ext>
                </a:extLst>
              </p:cNvPr>
              <p:cNvSpPr/>
              <p:nvPr/>
            </p:nvSpPr>
            <p:spPr>
              <a:xfrm>
                <a:off x="1236746" y="4317158"/>
                <a:ext cx="1625174" cy="39531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aphicFrame>
            <p:nvGraphicFramePr>
              <p:cNvPr id="41" name="对象 40">
                <a:extLst>
                  <a:ext uri="{FF2B5EF4-FFF2-40B4-BE49-F238E27FC236}">
                    <a16:creationId xmlns:a16="http://schemas.microsoft.com/office/drawing/2014/main" id="{8CA2F1EF-D504-4E80-B5B6-DDBB8CF151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01024068"/>
                  </p:ext>
                </p:extLst>
              </p:nvPr>
            </p:nvGraphicFramePr>
            <p:xfrm>
              <a:off x="3706831" y="4336533"/>
              <a:ext cx="622300" cy="3492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406080" imgH="228600" progId="Equation.DSMT4">
                      <p:embed/>
                    </p:oleObj>
                  </mc:Choice>
                  <mc:Fallback>
                    <p:oleObj name="Equation" r:id="rId11" imgW="406080" imgH="228600" progId="Equation.DSMT4">
                      <p:embed/>
                      <p:pic>
                        <p:nvPicPr>
                          <p:cNvPr id="41" name="对象 40">
                            <a:extLst>
                              <a:ext uri="{FF2B5EF4-FFF2-40B4-BE49-F238E27FC236}">
                                <a16:creationId xmlns:a16="http://schemas.microsoft.com/office/drawing/2014/main" id="{8CA2F1EF-D504-4E80-B5B6-DDBB8CF151FC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3706831" y="4336533"/>
                            <a:ext cx="622300" cy="34925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64F98D60-1D89-4AAD-8167-6DA8D284BF0B}"/>
                </a:ext>
              </a:extLst>
            </p:cNvPr>
            <p:cNvGrpSpPr/>
            <p:nvPr/>
          </p:nvGrpSpPr>
          <p:grpSpPr>
            <a:xfrm>
              <a:off x="979229" y="5391717"/>
              <a:ext cx="4847344" cy="408863"/>
              <a:chOff x="1235787" y="4839056"/>
              <a:chExt cx="4847344" cy="408863"/>
            </a:xfrm>
          </p:grpSpPr>
          <p:graphicFrame>
            <p:nvGraphicFramePr>
              <p:cNvPr id="37" name="对象 36">
                <a:extLst>
                  <a:ext uri="{FF2B5EF4-FFF2-40B4-BE49-F238E27FC236}">
                    <a16:creationId xmlns:a16="http://schemas.microsoft.com/office/drawing/2014/main" id="{E8F8317B-BE80-400E-9C48-08D6E2AF534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57331" y="4879619"/>
              <a:ext cx="3225800" cy="368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3" imgW="2108160" imgH="241200" progId="Equation.DSMT4">
                      <p:embed/>
                    </p:oleObj>
                  </mc:Choice>
                  <mc:Fallback>
                    <p:oleObj name="Equation" r:id="rId13" imgW="2108160" imgH="241200" progId="Equation.DSMT4">
                      <p:embed/>
                      <p:pic>
                        <p:nvPicPr>
                          <p:cNvPr id="37" name="对象 36">
                            <a:extLst>
                              <a:ext uri="{FF2B5EF4-FFF2-40B4-BE49-F238E27FC236}">
                                <a16:creationId xmlns:a16="http://schemas.microsoft.com/office/drawing/2014/main" id="{E8F8317B-BE80-400E-9C48-08D6E2AF5340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2857331" y="4879619"/>
                            <a:ext cx="3225800" cy="3683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对象 43">
                <a:extLst>
                  <a:ext uri="{FF2B5EF4-FFF2-40B4-BE49-F238E27FC236}">
                    <a16:creationId xmlns:a16="http://schemas.microsoft.com/office/drawing/2014/main" id="{8AE8E8E1-DD8E-473A-99D5-AD9AA06F3FF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84618" y="4880648"/>
              <a:ext cx="809280" cy="34995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558720" imgH="241200" progId="Equation.DSMT4">
                      <p:embed/>
                    </p:oleObj>
                  </mc:Choice>
                  <mc:Fallback>
                    <p:oleObj name="Equation" r:id="rId15" imgW="558720" imgH="241200" progId="Equation.DSMT4">
                      <p:embed/>
                      <p:pic>
                        <p:nvPicPr>
                          <p:cNvPr id="44" name="对象 43">
                            <a:extLst>
                              <a:ext uri="{FF2B5EF4-FFF2-40B4-BE49-F238E27FC236}">
                                <a16:creationId xmlns:a16="http://schemas.microsoft.com/office/drawing/2014/main" id="{8AE8E8E1-DD8E-473A-99D5-AD9AA06F3FFF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1284618" y="4880648"/>
                            <a:ext cx="809280" cy="34995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F21BF463-620F-4BAC-B804-84E1840992C1}"/>
                  </a:ext>
                </a:extLst>
              </p:cNvPr>
              <p:cNvSpPr/>
              <p:nvPr/>
            </p:nvSpPr>
            <p:spPr>
              <a:xfrm>
                <a:off x="1235787" y="4839056"/>
                <a:ext cx="932335" cy="40886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箭头: 下 46">
                <a:extLst>
                  <a:ext uri="{FF2B5EF4-FFF2-40B4-BE49-F238E27FC236}">
                    <a16:creationId xmlns:a16="http://schemas.microsoft.com/office/drawing/2014/main" id="{F02E00BC-43DD-4146-BCAE-B7BDD8B8AFCE}"/>
                  </a:ext>
                </a:extLst>
              </p:cNvPr>
              <p:cNvSpPr/>
              <p:nvPr/>
            </p:nvSpPr>
            <p:spPr>
              <a:xfrm rot="16200000">
                <a:off x="2436524" y="4942809"/>
                <a:ext cx="181426" cy="293772"/>
              </a:xfrm>
              <a:custGeom>
                <a:avLst/>
                <a:gdLst>
                  <a:gd name="connsiteX0" fmla="*/ 0 w 181426"/>
                  <a:gd name="connsiteY0" fmla="*/ 203059 h 293772"/>
                  <a:gd name="connsiteX1" fmla="*/ 45357 w 181426"/>
                  <a:gd name="connsiteY1" fmla="*/ 203059 h 293772"/>
                  <a:gd name="connsiteX2" fmla="*/ 45357 w 181426"/>
                  <a:gd name="connsiteY2" fmla="*/ 0 h 293772"/>
                  <a:gd name="connsiteX3" fmla="*/ 136070 w 181426"/>
                  <a:gd name="connsiteY3" fmla="*/ 0 h 293772"/>
                  <a:gd name="connsiteX4" fmla="*/ 136070 w 181426"/>
                  <a:gd name="connsiteY4" fmla="*/ 203059 h 293772"/>
                  <a:gd name="connsiteX5" fmla="*/ 181426 w 181426"/>
                  <a:gd name="connsiteY5" fmla="*/ 203059 h 293772"/>
                  <a:gd name="connsiteX6" fmla="*/ 90713 w 181426"/>
                  <a:gd name="connsiteY6" fmla="*/ 293772 h 293772"/>
                  <a:gd name="connsiteX7" fmla="*/ 0 w 181426"/>
                  <a:gd name="connsiteY7" fmla="*/ 203059 h 293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1426" h="293772" fill="none" extrusionOk="0">
                    <a:moveTo>
                      <a:pt x="0" y="203059"/>
                    </a:moveTo>
                    <a:cubicBezTo>
                      <a:pt x="19908" y="203279"/>
                      <a:pt x="36023" y="203202"/>
                      <a:pt x="45357" y="203059"/>
                    </a:cubicBezTo>
                    <a:cubicBezTo>
                      <a:pt x="53191" y="111447"/>
                      <a:pt x="37677" y="62033"/>
                      <a:pt x="45357" y="0"/>
                    </a:cubicBezTo>
                    <a:cubicBezTo>
                      <a:pt x="67986" y="2116"/>
                      <a:pt x="116660" y="-159"/>
                      <a:pt x="136070" y="0"/>
                    </a:cubicBezTo>
                    <a:cubicBezTo>
                      <a:pt x="144725" y="79724"/>
                      <a:pt x="131834" y="144104"/>
                      <a:pt x="136070" y="203059"/>
                    </a:cubicBezTo>
                    <a:cubicBezTo>
                      <a:pt x="150419" y="203743"/>
                      <a:pt x="168575" y="201076"/>
                      <a:pt x="181426" y="203059"/>
                    </a:cubicBezTo>
                    <a:cubicBezTo>
                      <a:pt x="155737" y="225930"/>
                      <a:pt x="114746" y="263164"/>
                      <a:pt x="90713" y="293772"/>
                    </a:cubicBezTo>
                    <a:cubicBezTo>
                      <a:pt x="62419" y="262679"/>
                      <a:pt x="24732" y="229840"/>
                      <a:pt x="0" y="203059"/>
                    </a:cubicBezTo>
                    <a:close/>
                  </a:path>
                  <a:path w="181426" h="293772" stroke="0" extrusionOk="0">
                    <a:moveTo>
                      <a:pt x="0" y="203059"/>
                    </a:moveTo>
                    <a:cubicBezTo>
                      <a:pt x="16923" y="201575"/>
                      <a:pt x="29693" y="203019"/>
                      <a:pt x="45357" y="203059"/>
                    </a:cubicBezTo>
                    <a:cubicBezTo>
                      <a:pt x="40618" y="124223"/>
                      <a:pt x="36049" y="66596"/>
                      <a:pt x="45357" y="0"/>
                    </a:cubicBezTo>
                    <a:cubicBezTo>
                      <a:pt x="72134" y="-245"/>
                      <a:pt x="99426" y="1404"/>
                      <a:pt x="136070" y="0"/>
                    </a:cubicBezTo>
                    <a:cubicBezTo>
                      <a:pt x="143025" y="81978"/>
                      <a:pt x="138422" y="144985"/>
                      <a:pt x="136070" y="203059"/>
                    </a:cubicBezTo>
                    <a:cubicBezTo>
                      <a:pt x="152887" y="202020"/>
                      <a:pt x="169919" y="202288"/>
                      <a:pt x="181426" y="203059"/>
                    </a:cubicBezTo>
                    <a:cubicBezTo>
                      <a:pt x="148844" y="240868"/>
                      <a:pt x="125616" y="253262"/>
                      <a:pt x="90713" y="293772"/>
                    </a:cubicBezTo>
                    <a:cubicBezTo>
                      <a:pt x="62237" y="265950"/>
                      <a:pt x="43625" y="242940"/>
                      <a:pt x="0" y="203059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1F497D"/>
                </a:solidFill>
                <a:extLst>
                  <a:ext uri="{C807C97D-BFC1-408E-A445-0C87EB9F89A2}">
                    <ask:lineSketchStyleProps xmlns:ask="http://schemas.microsoft.com/office/drawing/2018/sketchyshapes" sd="737513247">
                      <a:prstGeom prst="downArrow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8" name="箭头: 下 47">
              <a:extLst>
                <a:ext uri="{FF2B5EF4-FFF2-40B4-BE49-F238E27FC236}">
                  <a16:creationId xmlns:a16="http://schemas.microsoft.com/office/drawing/2014/main" id="{5150D8F7-C251-4B5B-AC17-5EC6244864F8}"/>
                </a:ext>
              </a:extLst>
            </p:cNvPr>
            <p:cNvSpPr/>
            <p:nvPr/>
          </p:nvSpPr>
          <p:spPr>
            <a:xfrm rot="16200000">
              <a:off x="6275061" y="5439766"/>
              <a:ext cx="181426" cy="293772"/>
            </a:xfrm>
            <a:custGeom>
              <a:avLst/>
              <a:gdLst>
                <a:gd name="connsiteX0" fmla="*/ 0 w 181426"/>
                <a:gd name="connsiteY0" fmla="*/ 203059 h 293772"/>
                <a:gd name="connsiteX1" fmla="*/ 45357 w 181426"/>
                <a:gd name="connsiteY1" fmla="*/ 203059 h 293772"/>
                <a:gd name="connsiteX2" fmla="*/ 45357 w 181426"/>
                <a:gd name="connsiteY2" fmla="*/ 0 h 293772"/>
                <a:gd name="connsiteX3" fmla="*/ 136070 w 181426"/>
                <a:gd name="connsiteY3" fmla="*/ 0 h 293772"/>
                <a:gd name="connsiteX4" fmla="*/ 136070 w 181426"/>
                <a:gd name="connsiteY4" fmla="*/ 203059 h 293772"/>
                <a:gd name="connsiteX5" fmla="*/ 181426 w 181426"/>
                <a:gd name="connsiteY5" fmla="*/ 203059 h 293772"/>
                <a:gd name="connsiteX6" fmla="*/ 90713 w 181426"/>
                <a:gd name="connsiteY6" fmla="*/ 293772 h 293772"/>
                <a:gd name="connsiteX7" fmla="*/ 0 w 181426"/>
                <a:gd name="connsiteY7" fmla="*/ 203059 h 29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426" h="293772" fill="none" extrusionOk="0">
                  <a:moveTo>
                    <a:pt x="0" y="203059"/>
                  </a:moveTo>
                  <a:cubicBezTo>
                    <a:pt x="19908" y="203279"/>
                    <a:pt x="36023" y="203202"/>
                    <a:pt x="45357" y="203059"/>
                  </a:cubicBezTo>
                  <a:cubicBezTo>
                    <a:pt x="53191" y="111447"/>
                    <a:pt x="37677" y="62033"/>
                    <a:pt x="45357" y="0"/>
                  </a:cubicBezTo>
                  <a:cubicBezTo>
                    <a:pt x="67986" y="2116"/>
                    <a:pt x="116660" y="-159"/>
                    <a:pt x="136070" y="0"/>
                  </a:cubicBezTo>
                  <a:cubicBezTo>
                    <a:pt x="144725" y="79724"/>
                    <a:pt x="131834" y="144104"/>
                    <a:pt x="136070" y="203059"/>
                  </a:cubicBezTo>
                  <a:cubicBezTo>
                    <a:pt x="150419" y="203743"/>
                    <a:pt x="168575" y="201076"/>
                    <a:pt x="181426" y="203059"/>
                  </a:cubicBezTo>
                  <a:cubicBezTo>
                    <a:pt x="155737" y="225930"/>
                    <a:pt x="114746" y="263164"/>
                    <a:pt x="90713" y="293772"/>
                  </a:cubicBezTo>
                  <a:cubicBezTo>
                    <a:pt x="62419" y="262679"/>
                    <a:pt x="24732" y="229840"/>
                    <a:pt x="0" y="203059"/>
                  </a:cubicBezTo>
                  <a:close/>
                </a:path>
                <a:path w="181426" h="293772" stroke="0" extrusionOk="0">
                  <a:moveTo>
                    <a:pt x="0" y="203059"/>
                  </a:moveTo>
                  <a:cubicBezTo>
                    <a:pt x="16923" y="201575"/>
                    <a:pt x="29693" y="203019"/>
                    <a:pt x="45357" y="203059"/>
                  </a:cubicBezTo>
                  <a:cubicBezTo>
                    <a:pt x="40618" y="124223"/>
                    <a:pt x="36049" y="66596"/>
                    <a:pt x="45357" y="0"/>
                  </a:cubicBezTo>
                  <a:cubicBezTo>
                    <a:pt x="72134" y="-245"/>
                    <a:pt x="99426" y="1404"/>
                    <a:pt x="136070" y="0"/>
                  </a:cubicBezTo>
                  <a:cubicBezTo>
                    <a:pt x="143025" y="81978"/>
                    <a:pt x="138422" y="144985"/>
                    <a:pt x="136070" y="203059"/>
                  </a:cubicBezTo>
                  <a:cubicBezTo>
                    <a:pt x="152887" y="202020"/>
                    <a:pt x="169919" y="202288"/>
                    <a:pt x="181426" y="203059"/>
                  </a:cubicBezTo>
                  <a:cubicBezTo>
                    <a:pt x="148844" y="240868"/>
                    <a:pt x="125616" y="253262"/>
                    <a:pt x="90713" y="293772"/>
                  </a:cubicBezTo>
                  <a:cubicBezTo>
                    <a:pt x="62237" y="265950"/>
                    <a:pt x="43625" y="242940"/>
                    <a:pt x="0" y="203059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1F497D"/>
              </a:solidFill>
              <a:extLst>
                <a:ext uri="{C807C97D-BFC1-408E-A445-0C87EB9F89A2}">
                  <ask:lineSketchStyleProps xmlns:ask="http://schemas.microsoft.com/office/drawing/2018/sketchyshapes" sd="737513247">
                    <a:prstGeom prst="downArrow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箭头: 下 45">
              <a:extLst>
                <a:ext uri="{FF2B5EF4-FFF2-40B4-BE49-F238E27FC236}">
                  <a16:creationId xmlns:a16="http://schemas.microsoft.com/office/drawing/2014/main" id="{8AA48F40-0733-4467-92B8-764998FAC416}"/>
                </a:ext>
              </a:extLst>
            </p:cNvPr>
            <p:cNvSpPr/>
            <p:nvPr/>
          </p:nvSpPr>
          <p:spPr>
            <a:xfrm rot="16200000">
              <a:off x="2667902" y="4411634"/>
              <a:ext cx="181426" cy="293772"/>
            </a:xfrm>
            <a:custGeom>
              <a:avLst/>
              <a:gdLst>
                <a:gd name="connsiteX0" fmla="*/ 0 w 181426"/>
                <a:gd name="connsiteY0" fmla="*/ 203059 h 293772"/>
                <a:gd name="connsiteX1" fmla="*/ 45357 w 181426"/>
                <a:gd name="connsiteY1" fmla="*/ 203059 h 293772"/>
                <a:gd name="connsiteX2" fmla="*/ 45357 w 181426"/>
                <a:gd name="connsiteY2" fmla="*/ 0 h 293772"/>
                <a:gd name="connsiteX3" fmla="*/ 136070 w 181426"/>
                <a:gd name="connsiteY3" fmla="*/ 0 h 293772"/>
                <a:gd name="connsiteX4" fmla="*/ 136070 w 181426"/>
                <a:gd name="connsiteY4" fmla="*/ 203059 h 293772"/>
                <a:gd name="connsiteX5" fmla="*/ 181426 w 181426"/>
                <a:gd name="connsiteY5" fmla="*/ 203059 h 293772"/>
                <a:gd name="connsiteX6" fmla="*/ 90713 w 181426"/>
                <a:gd name="connsiteY6" fmla="*/ 293772 h 293772"/>
                <a:gd name="connsiteX7" fmla="*/ 0 w 181426"/>
                <a:gd name="connsiteY7" fmla="*/ 203059 h 29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426" h="293772" fill="none" extrusionOk="0">
                  <a:moveTo>
                    <a:pt x="0" y="203059"/>
                  </a:moveTo>
                  <a:cubicBezTo>
                    <a:pt x="19908" y="203279"/>
                    <a:pt x="36023" y="203202"/>
                    <a:pt x="45357" y="203059"/>
                  </a:cubicBezTo>
                  <a:cubicBezTo>
                    <a:pt x="53191" y="111447"/>
                    <a:pt x="37677" y="62033"/>
                    <a:pt x="45357" y="0"/>
                  </a:cubicBezTo>
                  <a:cubicBezTo>
                    <a:pt x="67986" y="2116"/>
                    <a:pt x="116660" y="-159"/>
                    <a:pt x="136070" y="0"/>
                  </a:cubicBezTo>
                  <a:cubicBezTo>
                    <a:pt x="144725" y="79724"/>
                    <a:pt x="131834" y="144104"/>
                    <a:pt x="136070" y="203059"/>
                  </a:cubicBezTo>
                  <a:cubicBezTo>
                    <a:pt x="150419" y="203743"/>
                    <a:pt x="168575" y="201076"/>
                    <a:pt x="181426" y="203059"/>
                  </a:cubicBezTo>
                  <a:cubicBezTo>
                    <a:pt x="155737" y="225930"/>
                    <a:pt x="114746" y="263164"/>
                    <a:pt x="90713" y="293772"/>
                  </a:cubicBezTo>
                  <a:cubicBezTo>
                    <a:pt x="62419" y="262679"/>
                    <a:pt x="24732" y="229840"/>
                    <a:pt x="0" y="203059"/>
                  </a:cubicBezTo>
                  <a:close/>
                </a:path>
                <a:path w="181426" h="293772" stroke="0" extrusionOk="0">
                  <a:moveTo>
                    <a:pt x="0" y="203059"/>
                  </a:moveTo>
                  <a:cubicBezTo>
                    <a:pt x="16923" y="201575"/>
                    <a:pt x="29693" y="203019"/>
                    <a:pt x="45357" y="203059"/>
                  </a:cubicBezTo>
                  <a:cubicBezTo>
                    <a:pt x="40618" y="124223"/>
                    <a:pt x="36049" y="66596"/>
                    <a:pt x="45357" y="0"/>
                  </a:cubicBezTo>
                  <a:cubicBezTo>
                    <a:pt x="72134" y="-245"/>
                    <a:pt x="99426" y="1404"/>
                    <a:pt x="136070" y="0"/>
                  </a:cubicBezTo>
                  <a:cubicBezTo>
                    <a:pt x="143025" y="81978"/>
                    <a:pt x="138422" y="144985"/>
                    <a:pt x="136070" y="203059"/>
                  </a:cubicBezTo>
                  <a:cubicBezTo>
                    <a:pt x="152887" y="202020"/>
                    <a:pt x="169919" y="202288"/>
                    <a:pt x="181426" y="203059"/>
                  </a:cubicBezTo>
                  <a:cubicBezTo>
                    <a:pt x="148844" y="240868"/>
                    <a:pt x="125616" y="253262"/>
                    <a:pt x="90713" y="293772"/>
                  </a:cubicBezTo>
                  <a:cubicBezTo>
                    <a:pt x="62237" y="265950"/>
                    <a:pt x="43625" y="242940"/>
                    <a:pt x="0" y="203059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1F497D"/>
              </a:solidFill>
              <a:extLst>
                <a:ext uri="{C807C97D-BFC1-408E-A445-0C87EB9F89A2}">
                  <ask:lineSketchStyleProps xmlns:ask="http://schemas.microsoft.com/office/drawing/2018/sketchyshapes" sd="737513247">
                    <a:prstGeom prst="downArrow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2" name="对象 1">
              <a:extLst>
                <a:ext uri="{FF2B5EF4-FFF2-40B4-BE49-F238E27FC236}">
                  <a16:creationId xmlns:a16="http://schemas.microsoft.com/office/drawing/2014/main" id="{3828D727-EDD0-451E-AA50-A9F3CA2D2FC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70094078"/>
                </p:ext>
              </p:extLst>
            </p:nvPr>
          </p:nvGraphicFramePr>
          <p:xfrm>
            <a:off x="3205030" y="4339789"/>
            <a:ext cx="2621543" cy="395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7" imgW="1600200" imgH="241200" progId="Equation.DSMT4">
                    <p:embed/>
                  </p:oleObj>
                </mc:Choice>
                <mc:Fallback>
                  <p:oleObj name="Equation" r:id="rId17" imgW="1600200" imgH="2412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3205030" y="4339789"/>
                          <a:ext cx="2621543" cy="3953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" name="对象 2">
              <a:extLst>
                <a:ext uri="{FF2B5EF4-FFF2-40B4-BE49-F238E27FC236}">
                  <a16:creationId xmlns:a16="http://schemas.microsoft.com/office/drawing/2014/main" id="{E022A040-289B-45C2-973D-5440F1282AE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15773472"/>
                </p:ext>
              </p:extLst>
            </p:nvPr>
          </p:nvGraphicFramePr>
          <p:xfrm>
            <a:off x="6747389" y="5391717"/>
            <a:ext cx="1939411" cy="354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1320480" imgH="241200" progId="Equation.DSMT4">
                    <p:embed/>
                  </p:oleObj>
                </mc:Choice>
                <mc:Fallback>
                  <p:oleObj name="Equation" r:id="rId19" imgW="1320480" imgH="2412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6747389" y="5391717"/>
                          <a:ext cx="1939411" cy="35431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0" name="连接符: 曲线 9">
              <a:extLst>
                <a:ext uri="{FF2B5EF4-FFF2-40B4-BE49-F238E27FC236}">
                  <a16:creationId xmlns:a16="http://schemas.microsoft.com/office/drawing/2014/main" id="{3D5C931A-B63A-4324-BA1B-9E31048CA714}"/>
                </a:ext>
              </a:extLst>
            </p:cNvPr>
            <p:cNvCxnSpPr/>
            <p:nvPr/>
          </p:nvCxnSpPr>
          <p:spPr>
            <a:xfrm>
              <a:off x="5379720" y="4720473"/>
              <a:ext cx="754380" cy="711807"/>
            </a:xfrm>
            <a:prstGeom prst="curved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305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软间隔线性支持向量机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45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D77C8F42-20AA-4686-9710-3A72AE1A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1114872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 软间隔线性支持向量机的对偶问题</a:t>
            </a:r>
            <a:endParaRPr lang="en-US" altLang="zh-CN" sz="20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根据互补松弛条件</a:t>
            </a:r>
            <a:r>
              <a:rPr lang="en-US" altLang="zh-CN" sz="2000" dirty="0">
                <a:cs typeface="Times New Roman" panose="02020603050405020304" pitchFamily="18" charset="0"/>
              </a:rPr>
              <a:t>:</a:t>
            </a:r>
            <a:endParaRPr lang="en-US" altLang="zh-CN" sz="2000" b="1" dirty="0">
              <a:cs typeface="Times New Roman" panose="02020603050405020304" pitchFamily="18" charset="0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4FC9F4BD-7E29-436E-A2C9-633F87A06A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69606" y="2696660"/>
          <a:ext cx="151447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14333" imgH="361819" progId="Equation.DSMT4">
                  <p:embed/>
                </p:oleObj>
              </mc:Choice>
              <mc:Fallback>
                <p:oleObj name="Equation" r:id="rId3" imgW="1514333" imgH="361819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4FC9F4BD-7E29-436E-A2C9-633F87A06A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69606" y="2696660"/>
                        <a:ext cx="1514475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D50AAC33-7BC3-442A-846B-4C1ED652A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8860" y="2686051"/>
            <a:ext cx="3316949" cy="350058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F775804B-BBD2-4273-A113-56004CD4CD26}"/>
              </a:ext>
            </a:extLst>
          </p:cNvPr>
          <p:cNvSpPr txBox="1"/>
          <p:nvPr/>
        </p:nvSpPr>
        <p:spPr>
          <a:xfrm>
            <a:off x="4853671" y="5078541"/>
            <a:ext cx="43172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分类正确，样本在间隔边界与分隔超平面之间</a:t>
            </a:r>
            <a:endParaRPr lang="zh-CN" altLang="en-US" sz="1600" dirty="0"/>
          </a:p>
        </p:txBody>
      </p:sp>
      <p:sp>
        <p:nvSpPr>
          <p:cNvPr id="36" name="箭头: 下 35">
            <a:extLst>
              <a:ext uri="{FF2B5EF4-FFF2-40B4-BE49-F238E27FC236}">
                <a16:creationId xmlns:a16="http://schemas.microsoft.com/office/drawing/2014/main" id="{E012F5EA-450C-4F4A-B497-9F65A32C6C49}"/>
              </a:ext>
            </a:extLst>
          </p:cNvPr>
          <p:cNvSpPr/>
          <p:nvPr/>
        </p:nvSpPr>
        <p:spPr>
          <a:xfrm>
            <a:off x="4098202" y="3521065"/>
            <a:ext cx="667657" cy="345120"/>
          </a:xfrm>
          <a:custGeom>
            <a:avLst/>
            <a:gdLst>
              <a:gd name="connsiteX0" fmla="*/ 0 w 667657"/>
              <a:gd name="connsiteY0" fmla="*/ 172560 h 345120"/>
              <a:gd name="connsiteX1" fmla="*/ 166914 w 667657"/>
              <a:gd name="connsiteY1" fmla="*/ 172560 h 345120"/>
              <a:gd name="connsiteX2" fmla="*/ 166914 w 667657"/>
              <a:gd name="connsiteY2" fmla="*/ 0 h 345120"/>
              <a:gd name="connsiteX3" fmla="*/ 500743 w 667657"/>
              <a:gd name="connsiteY3" fmla="*/ 0 h 345120"/>
              <a:gd name="connsiteX4" fmla="*/ 500743 w 667657"/>
              <a:gd name="connsiteY4" fmla="*/ 172560 h 345120"/>
              <a:gd name="connsiteX5" fmla="*/ 667657 w 667657"/>
              <a:gd name="connsiteY5" fmla="*/ 172560 h 345120"/>
              <a:gd name="connsiteX6" fmla="*/ 333829 w 667657"/>
              <a:gd name="connsiteY6" fmla="*/ 345120 h 345120"/>
              <a:gd name="connsiteX7" fmla="*/ 0 w 667657"/>
              <a:gd name="connsiteY7" fmla="*/ 172560 h 34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7657" h="345120" fill="none" extrusionOk="0">
                <a:moveTo>
                  <a:pt x="0" y="172560"/>
                </a:moveTo>
                <a:cubicBezTo>
                  <a:pt x="81836" y="176090"/>
                  <a:pt x="86616" y="174212"/>
                  <a:pt x="166914" y="172560"/>
                </a:cubicBezTo>
                <a:cubicBezTo>
                  <a:pt x="168782" y="112783"/>
                  <a:pt x="169154" y="63889"/>
                  <a:pt x="166914" y="0"/>
                </a:cubicBezTo>
                <a:cubicBezTo>
                  <a:pt x="253885" y="15032"/>
                  <a:pt x="401341" y="-16305"/>
                  <a:pt x="500743" y="0"/>
                </a:cubicBezTo>
                <a:cubicBezTo>
                  <a:pt x="493449" y="42066"/>
                  <a:pt x="492972" y="103003"/>
                  <a:pt x="500743" y="172560"/>
                </a:cubicBezTo>
                <a:cubicBezTo>
                  <a:pt x="541327" y="176946"/>
                  <a:pt x="586892" y="171716"/>
                  <a:pt x="667657" y="172560"/>
                </a:cubicBezTo>
                <a:cubicBezTo>
                  <a:pt x="577829" y="221657"/>
                  <a:pt x="497017" y="279366"/>
                  <a:pt x="333829" y="345120"/>
                </a:cubicBezTo>
                <a:cubicBezTo>
                  <a:pt x="237297" y="311598"/>
                  <a:pt x="71634" y="208562"/>
                  <a:pt x="0" y="172560"/>
                </a:cubicBezTo>
                <a:close/>
              </a:path>
              <a:path w="667657" h="345120" stroke="0" extrusionOk="0">
                <a:moveTo>
                  <a:pt x="0" y="172560"/>
                </a:moveTo>
                <a:cubicBezTo>
                  <a:pt x="35120" y="166958"/>
                  <a:pt x="125531" y="176052"/>
                  <a:pt x="166914" y="172560"/>
                </a:cubicBezTo>
                <a:cubicBezTo>
                  <a:pt x="165352" y="118158"/>
                  <a:pt x="162764" y="60844"/>
                  <a:pt x="166914" y="0"/>
                </a:cubicBezTo>
                <a:cubicBezTo>
                  <a:pt x="299088" y="15129"/>
                  <a:pt x="412764" y="-4239"/>
                  <a:pt x="500743" y="0"/>
                </a:cubicBezTo>
                <a:cubicBezTo>
                  <a:pt x="507988" y="62517"/>
                  <a:pt x="505019" y="108435"/>
                  <a:pt x="500743" y="172560"/>
                </a:cubicBezTo>
                <a:cubicBezTo>
                  <a:pt x="544365" y="170861"/>
                  <a:pt x="605960" y="168036"/>
                  <a:pt x="667657" y="172560"/>
                </a:cubicBezTo>
                <a:cubicBezTo>
                  <a:pt x="555682" y="230205"/>
                  <a:pt x="498009" y="258617"/>
                  <a:pt x="333829" y="345120"/>
                </a:cubicBezTo>
                <a:cubicBezTo>
                  <a:pt x="239244" y="284114"/>
                  <a:pt x="125274" y="254127"/>
                  <a:pt x="0" y="17256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solidFill>
              <a:srgbClr val="1F497D"/>
            </a:solidFill>
            <a:extLst>
              <a:ext uri="{C807C97D-BFC1-408E-A445-0C87EB9F89A2}">
                <ask:lineSketchStyleProps xmlns:ask="http://schemas.microsoft.com/office/drawing/2018/sketchyshapes" sd="737513247">
                  <a:prstGeom prst="down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: 圆角 41">
                <a:extLst>
                  <a:ext uri="{FF2B5EF4-FFF2-40B4-BE49-F238E27FC236}">
                    <a16:creationId xmlns:a16="http://schemas.microsoft.com/office/drawing/2014/main" id="{E4DAFC77-EC85-4AAA-A867-C37A022EE2CD}"/>
                  </a:ext>
                </a:extLst>
              </p:cNvPr>
              <p:cNvSpPr/>
              <p:nvPr/>
            </p:nvSpPr>
            <p:spPr>
              <a:xfrm>
                <a:off x="6001903" y="3598939"/>
                <a:ext cx="2754347" cy="597090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rgbClr val="1F497D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支持向量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1F497D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⇔</m:t>
                    </m:r>
                    <m:sSubSup>
                      <m:sSubSupPr>
                        <m:ctrlPr>
                          <a:rPr lang="en-US" altLang="zh-CN" sz="2000" b="0" i="1" smtClean="0">
                            <a:solidFill>
                              <a:srgbClr val="1F497D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solidFill>
                              <a:srgbClr val="1F497D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1F497D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𝑖</m:t>
                        </m:r>
                      </m:sub>
                      <m:sup>
                        <m:r>
                          <a:rPr lang="en-US" altLang="zh-CN" sz="2000" b="0" i="1" smtClean="0">
                            <a:solidFill>
                              <a:srgbClr val="1F497D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∗</m:t>
                        </m:r>
                      </m:sup>
                    </m:sSubSup>
                    <m:r>
                      <a:rPr lang="en-US" altLang="zh-CN" sz="2000" b="0" i="1" smtClean="0">
                        <a:solidFill>
                          <a:srgbClr val="1F497D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&gt;0</m:t>
                    </m:r>
                  </m:oMath>
                </a14:m>
                <a:endParaRPr lang="zh-CN" altLang="en-US" sz="2000" dirty="0">
                  <a:solidFill>
                    <a:srgbClr val="1F497D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2" name="矩形: 圆角 41">
                <a:extLst>
                  <a:ext uri="{FF2B5EF4-FFF2-40B4-BE49-F238E27FC236}">
                    <a16:creationId xmlns:a16="http://schemas.microsoft.com/office/drawing/2014/main" id="{E4DAFC77-EC85-4AAA-A867-C37A022EE2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903" y="3598939"/>
                <a:ext cx="2754347" cy="59709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>
            <a:extLst>
              <a:ext uri="{FF2B5EF4-FFF2-40B4-BE49-F238E27FC236}">
                <a16:creationId xmlns:a16="http://schemas.microsoft.com/office/drawing/2014/main" id="{07058E9F-74C0-4284-99B9-DC09E3E878F6}"/>
              </a:ext>
            </a:extLst>
          </p:cNvPr>
          <p:cNvSpPr txBox="1"/>
          <p:nvPr/>
        </p:nvSpPr>
        <p:spPr>
          <a:xfrm>
            <a:off x="621984" y="3976097"/>
            <a:ext cx="43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③</a:t>
            </a:r>
          </a:p>
        </p:txBody>
      </p:sp>
      <p:graphicFrame>
        <p:nvGraphicFramePr>
          <p:cNvPr id="40" name="对象 39">
            <a:extLst>
              <a:ext uri="{FF2B5EF4-FFF2-40B4-BE49-F238E27FC236}">
                <a16:creationId xmlns:a16="http://schemas.microsoft.com/office/drawing/2014/main" id="{8B31D66A-8B66-41FD-BF1B-44F35C93B5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049636"/>
              </p:ext>
            </p:extLst>
          </p:nvPr>
        </p:nvGraphicFramePr>
        <p:xfrm>
          <a:off x="1096317" y="4005788"/>
          <a:ext cx="72072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69800" imgH="241200" progId="Equation.DSMT4">
                  <p:embed/>
                </p:oleObj>
              </mc:Choice>
              <mc:Fallback>
                <p:oleObj name="Equation" r:id="rId7" imgW="469800" imgH="241200" progId="Equation.DSMT4">
                  <p:embed/>
                  <p:pic>
                    <p:nvPicPr>
                      <p:cNvPr id="40" name="对象 39">
                        <a:extLst>
                          <a:ext uri="{FF2B5EF4-FFF2-40B4-BE49-F238E27FC236}">
                            <a16:creationId xmlns:a16="http://schemas.microsoft.com/office/drawing/2014/main" id="{8B31D66A-8B66-41FD-BF1B-44F35C93B5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96317" y="4005788"/>
                        <a:ext cx="720725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组合 4">
            <a:extLst>
              <a:ext uri="{FF2B5EF4-FFF2-40B4-BE49-F238E27FC236}">
                <a16:creationId xmlns:a16="http://schemas.microsoft.com/office/drawing/2014/main" id="{4B7DA259-99AC-458A-ABD9-6EE0E321F564}"/>
              </a:ext>
            </a:extLst>
          </p:cNvPr>
          <p:cNvGrpSpPr/>
          <p:nvPr/>
        </p:nvGrpSpPr>
        <p:grpSpPr>
          <a:xfrm>
            <a:off x="839075" y="4494775"/>
            <a:ext cx="3092385" cy="395313"/>
            <a:chOff x="1236746" y="4317158"/>
            <a:chExt cx="3092385" cy="395313"/>
          </a:xfrm>
        </p:grpSpPr>
        <p:sp>
          <p:nvSpPr>
            <p:cNvPr id="39" name="箭头: 下 38">
              <a:extLst>
                <a:ext uri="{FF2B5EF4-FFF2-40B4-BE49-F238E27FC236}">
                  <a16:creationId xmlns:a16="http://schemas.microsoft.com/office/drawing/2014/main" id="{F151E08C-4C2B-43CE-AC1B-C7C21F104482}"/>
                </a:ext>
              </a:extLst>
            </p:cNvPr>
            <p:cNvSpPr/>
            <p:nvPr/>
          </p:nvSpPr>
          <p:spPr>
            <a:xfrm rot="16200000">
              <a:off x="3218232" y="4375936"/>
              <a:ext cx="181426" cy="293772"/>
            </a:xfrm>
            <a:custGeom>
              <a:avLst/>
              <a:gdLst>
                <a:gd name="connsiteX0" fmla="*/ 0 w 181426"/>
                <a:gd name="connsiteY0" fmla="*/ 203059 h 293772"/>
                <a:gd name="connsiteX1" fmla="*/ 45357 w 181426"/>
                <a:gd name="connsiteY1" fmla="*/ 203059 h 293772"/>
                <a:gd name="connsiteX2" fmla="*/ 45357 w 181426"/>
                <a:gd name="connsiteY2" fmla="*/ 0 h 293772"/>
                <a:gd name="connsiteX3" fmla="*/ 136070 w 181426"/>
                <a:gd name="connsiteY3" fmla="*/ 0 h 293772"/>
                <a:gd name="connsiteX4" fmla="*/ 136070 w 181426"/>
                <a:gd name="connsiteY4" fmla="*/ 203059 h 293772"/>
                <a:gd name="connsiteX5" fmla="*/ 181426 w 181426"/>
                <a:gd name="connsiteY5" fmla="*/ 203059 h 293772"/>
                <a:gd name="connsiteX6" fmla="*/ 90713 w 181426"/>
                <a:gd name="connsiteY6" fmla="*/ 293772 h 293772"/>
                <a:gd name="connsiteX7" fmla="*/ 0 w 181426"/>
                <a:gd name="connsiteY7" fmla="*/ 203059 h 29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426" h="293772" fill="none" extrusionOk="0">
                  <a:moveTo>
                    <a:pt x="0" y="203059"/>
                  </a:moveTo>
                  <a:cubicBezTo>
                    <a:pt x="19908" y="203279"/>
                    <a:pt x="36023" y="203202"/>
                    <a:pt x="45357" y="203059"/>
                  </a:cubicBezTo>
                  <a:cubicBezTo>
                    <a:pt x="53191" y="111447"/>
                    <a:pt x="37677" y="62033"/>
                    <a:pt x="45357" y="0"/>
                  </a:cubicBezTo>
                  <a:cubicBezTo>
                    <a:pt x="67986" y="2116"/>
                    <a:pt x="116660" y="-159"/>
                    <a:pt x="136070" y="0"/>
                  </a:cubicBezTo>
                  <a:cubicBezTo>
                    <a:pt x="144725" y="79724"/>
                    <a:pt x="131834" y="144104"/>
                    <a:pt x="136070" y="203059"/>
                  </a:cubicBezTo>
                  <a:cubicBezTo>
                    <a:pt x="150419" y="203743"/>
                    <a:pt x="168575" y="201076"/>
                    <a:pt x="181426" y="203059"/>
                  </a:cubicBezTo>
                  <a:cubicBezTo>
                    <a:pt x="155737" y="225930"/>
                    <a:pt x="114746" y="263164"/>
                    <a:pt x="90713" y="293772"/>
                  </a:cubicBezTo>
                  <a:cubicBezTo>
                    <a:pt x="62419" y="262679"/>
                    <a:pt x="24732" y="229840"/>
                    <a:pt x="0" y="203059"/>
                  </a:cubicBezTo>
                  <a:close/>
                </a:path>
                <a:path w="181426" h="293772" stroke="0" extrusionOk="0">
                  <a:moveTo>
                    <a:pt x="0" y="203059"/>
                  </a:moveTo>
                  <a:cubicBezTo>
                    <a:pt x="16923" y="201575"/>
                    <a:pt x="29693" y="203019"/>
                    <a:pt x="45357" y="203059"/>
                  </a:cubicBezTo>
                  <a:cubicBezTo>
                    <a:pt x="40618" y="124223"/>
                    <a:pt x="36049" y="66596"/>
                    <a:pt x="45357" y="0"/>
                  </a:cubicBezTo>
                  <a:cubicBezTo>
                    <a:pt x="72134" y="-245"/>
                    <a:pt x="99426" y="1404"/>
                    <a:pt x="136070" y="0"/>
                  </a:cubicBezTo>
                  <a:cubicBezTo>
                    <a:pt x="143025" y="81978"/>
                    <a:pt x="138422" y="144985"/>
                    <a:pt x="136070" y="203059"/>
                  </a:cubicBezTo>
                  <a:cubicBezTo>
                    <a:pt x="152887" y="202020"/>
                    <a:pt x="169919" y="202288"/>
                    <a:pt x="181426" y="203059"/>
                  </a:cubicBezTo>
                  <a:cubicBezTo>
                    <a:pt x="148844" y="240868"/>
                    <a:pt x="125616" y="253262"/>
                    <a:pt x="90713" y="293772"/>
                  </a:cubicBezTo>
                  <a:cubicBezTo>
                    <a:pt x="62237" y="265950"/>
                    <a:pt x="43625" y="242940"/>
                    <a:pt x="0" y="203059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1F497D"/>
              </a:solidFill>
              <a:extLst>
                <a:ext uri="{C807C97D-BFC1-408E-A445-0C87EB9F89A2}">
                  <ask:lineSketchStyleProps xmlns:ask="http://schemas.microsoft.com/office/drawing/2018/sketchyshapes" sd="737513247">
                    <a:prstGeom prst="downArrow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32" name="对象 31">
              <a:extLst>
                <a:ext uri="{FF2B5EF4-FFF2-40B4-BE49-F238E27FC236}">
                  <a16:creationId xmlns:a16="http://schemas.microsoft.com/office/drawing/2014/main" id="{31BF8DF0-9FA2-4FBE-A21B-FA826015241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04353" y="4347946"/>
            <a:ext cx="1437874" cy="3497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939600" imgH="228600" progId="Equation.DSMT4">
                    <p:embed/>
                  </p:oleObj>
                </mc:Choice>
                <mc:Fallback>
                  <p:oleObj name="Equation" r:id="rId9" imgW="939600" imgH="228600" progId="Equation.DSMT4">
                    <p:embed/>
                    <p:pic>
                      <p:nvPicPr>
                        <p:cNvPr id="32" name="对象 31">
                          <a:extLst>
                            <a:ext uri="{FF2B5EF4-FFF2-40B4-BE49-F238E27FC236}">
                              <a16:creationId xmlns:a16="http://schemas.microsoft.com/office/drawing/2014/main" id="{31BF8DF0-9FA2-4FBE-A21B-FA826015241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304353" y="4347946"/>
                          <a:ext cx="1437874" cy="34975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9C2A6D2F-2164-4A5B-92CB-74FEC4443D02}"/>
                </a:ext>
              </a:extLst>
            </p:cNvPr>
            <p:cNvSpPr/>
            <p:nvPr/>
          </p:nvSpPr>
          <p:spPr>
            <a:xfrm>
              <a:off x="1236746" y="4317158"/>
              <a:ext cx="1625174" cy="3953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aphicFrame>
          <p:nvGraphicFramePr>
            <p:cNvPr id="41" name="对象 40">
              <a:extLst>
                <a:ext uri="{FF2B5EF4-FFF2-40B4-BE49-F238E27FC236}">
                  <a16:creationId xmlns:a16="http://schemas.microsoft.com/office/drawing/2014/main" id="{8CA2F1EF-D504-4E80-B5B6-DDBB8CF151F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97888386"/>
                </p:ext>
              </p:extLst>
            </p:nvPr>
          </p:nvGraphicFramePr>
          <p:xfrm>
            <a:off x="3706831" y="4336533"/>
            <a:ext cx="622300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406080" imgH="228600" progId="Equation.DSMT4">
                    <p:embed/>
                  </p:oleObj>
                </mc:Choice>
                <mc:Fallback>
                  <p:oleObj name="Equation" r:id="rId11" imgW="406080" imgH="228600" progId="Equation.DSMT4">
                    <p:embed/>
                    <p:pic>
                      <p:nvPicPr>
                        <p:cNvPr id="41" name="对象 40">
                          <a:extLst>
                            <a:ext uri="{FF2B5EF4-FFF2-40B4-BE49-F238E27FC236}">
                              <a16:creationId xmlns:a16="http://schemas.microsoft.com/office/drawing/2014/main" id="{8CA2F1EF-D504-4E80-B5B6-DDBB8CF151F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3706831" y="4336533"/>
                          <a:ext cx="622300" cy="3492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6" name="箭头: 下 45">
            <a:extLst>
              <a:ext uri="{FF2B5EF4-FFF2-40B4-BE49-F238E27FC236}">
                <a16:creationId xmlns:a16="http://schemas.microsoft.com/office/drawing/2014/main" id="{8AA48F40-0733-4467-92B8-764998FAC416}"/>
              </a:ext>
            </a:extLst>
          </p:cNvPr>
          <p:cNvSpPr/>
          <p:nvPr/>
        </p:nvSpPr>
        <p:spPr>
          <a:xfrm rot="16200000">
            <a:off x="2237229" y="4036590"/>
            <a:ext cx="181426" cy="293772"/>
          </a:xfrm>
          <a:custGeom>
            <a:avLst/>
            <a:gdLst>
              <a:gd name="connsiteX0" fmla="*/ 0 w 181426"/>
              <a:gd name="connsiteY0" fmla="*/ 203059 h 293772"/>
              <a:gd name="connsiteX1" fmla="*/ 45357 w 181426"/>
              <a:gd name="connsiteY1" fmla="*/ 203059 h 293772"/>
              <a:gd name="connsiteX2" fmla="*/ 45357 w 181426"/>
              <a:gd name="connsiteY2" fmla="*/ 0 h 293772"/>
              <a:gd name="connsiteX3" fmla="*/ 136070 w 181426"/>
              <a:gd name="connsiteY3" fmla="*/ 0 h 293772"/>
              <a:gd name="connsiteX4" fmla="*/ 136070 w 181426"/>
              <a:gd name="connsiteY4" fmla="*/ 203059 h 293772"/>
              <a:gd name="connsiteX5" fmla="*/ 181426 w 181426"/>
              <a:gd name="connsiteY5" fmla="*/ 203059 h 293772"/>
              <a:gd name="connsiteX6" fmla="*/ 90713 w 181426"/>
              <a:gd name="connsiteY6" fmla="*/ 293772 h 293772"/>
              <a:gd name="connsiteX7" fmla="*/ 0 w 181426"/>
              <a:gd name="connsiteY7" fmla="*/ 203059 h 29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1426" h="293772" fill="none" extrusionOk="0">
                <a:moveTo>
                  <a:pt x="0" y="203059"/>
                </a:moveTo>
                <a:cubicBezTo>
                  <a:pt x="19908" y="203279"/>
                  <a:pt x="36023" y="203202"/>
                  <a:pt x="45357" y="203059"/>
                </a:cubicBezTo>
                <a:cubicBezTo>
                  <a:pt x="53191" y="111447"/>
                  <a:pt x="37677" y="62033"/>
                  <a:pt x="45357" y="0"/>
                </a:cubicBezTo>
                <a:cubicBezTo>
                  <a:pt x="67986" y="2116"/>
                  <a:pt x="116660" y="-159"/>
                  <a:pt x="136070" y="0"/>
                </a:cubicBezTo>
                <a:cubicBezTo>
                  <a:pt x="144725" y="79724"/>
                  <a:pt x="131834" y="144104"/>
                  <a:pt x="136070" y="203059"/>
                </a:cubicBezTo>
                <a:cubicBezTo>
                  <a:pt x="150419" y="203743"/>
                  <a:pt x="168575" y="201076"/>
                  <a:pt x="181426" y="203059"/>
                </a:cubicBezTo>
                <a:cubicBezTo>
                  <a:pt x="155737" y="225930"/>
                  <a:pt x="114746" y="263164"/>
                  <a:pt x="90713" y="293772"/>
                </a:cubicBezTo>
                <a:cubicBezTo>
                  <a:pt x="62419" y="262679"/>
                  <a:pt x="24732" y="229840"/>
                  <a:pt x="0" y="203059"/>
                </a:cubicBezTo>
                <a:close/>
              </a:path>
              <a:path w="181426" h="293772" stroke="0" extrusionOk="0">
                <a:moveTo>
                  <a:pt x="0" y="203059"/>
                </a:moveTo>
                <a:cubicBezTo>
                  <a:pt x="16923" y="201575"/>
                  <a:pt x="29693" y="203019"/>
                  <a:pt x="45357" y="203059"/>
                </a:cubicBezTo>
                <a:cubicBezTo>
                  <a:pt x="40618" y="124223"/>
                  <a:pt x="36049" y="66596"/>
                  <a:pt x="45357" y="0"/>
                </a:cubicBezTo>
                <a:cubicBezTo>
                  <a:pt x="72134" y="-245"/>
                  <a:pt x="99426" y="1404"/>
                  <a:pt x="136070" y="0"/>
                </a:cubicBezTo>
                <a:cubicBezTo>
                  <a:pt x="143025" y="81978"/>
                  <a:pt x="138422" y="144985"/>
                  <a:pt x="136070" y="203059"/>
                </a:cubicBezTo>
                <a:cubicBezTo>
                  <a:pt x="152887" y="202020"/>
                  <a:pt x="169919" y="202288"/>
                  <a:pt x="181426" y="203059"/>
                </a:cubicBezTo>
                <a:cubicBezTo>
                  <a:pt x="148844" y="240868"/>
                  <a:pt x="125616" y="253262"/>
                  <a:pt x="90713" y="293772"/>
                </a:cubicBezTo>
                <a:cubicBezTo>
                  <a:pt x="62237" y="265950"/>
                  <a:pt x="43625" y="242940"/>
                  <a:pt x="0" y="2030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solidFill>
              <a:srgbClr val="1F497D"/>
            </a:solidFill>
            <a:extLst>
              <a:ext uri="{C807C97D-BFC1-408E-A445-0C87EB9F89A2}">
                <ask:lineSketchStyleProps xmlns:ask="http://schemas.microsoft.com/office/drawing/2018/sketchyshapes" sd="737513247">
                  <a:prstGeom prst="down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3828D727-EDD0-451E-AA50-A9F3CA2D2F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6280264"/>
              </p:ext>
            </p:extLst>
          </p:nvPr>
        </p:nvGraphicFramePr>
        <p:xfrm>
          <a:off x="2774357" y="3964745"/>
          <a:ext cx="2621543" cy="3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600200" imgH="241200" progId="Equation.DSMT4">
                  <p:embed/>
                </p:oleObj>
              </mc:Choice>
              <mc:Fallback>
                <p:oleObj name="Equation" r:id="rId13" imgW="1600200" imgH="241200" progId="Equation.DSMT4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3828D727-EDD0-451E-AA50-A9F3CA2D2F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774357" y="3964745"/>
                        <a:ext cx="2621543" cy="395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E8F8317B-BE80-400E-9C48-08D6E2AF53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0191343"/>
              </p:ext>
            </p:extLst>
          </p:nvPr>
        </p:nvGraphicFramePr>
        <p:xfrm>
          <a:off x="1904854" y="5048795"/>
          <a:ext cx="277812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815840" imgH="241200" progId="Equation.DSMT4">
                  <p:embed/>
                </p:oleObj>
              </mc:Choice>
              <mc:Fallback>
                <p:oleObj name="Equation" r:id="rId15" imgW="1815840" imgH="241200" progId="Equation.DSMT4">
                  <p:embed/>
                  <p:pic>
                    <p:nvPicPr>
                      <p:cNvPr id="37" name="对象 36">
                        <a:extLst>
                          <a:ext uri="{FF2B5EF4-FFF2-40B4-BE49-F238E27FC236}">
                            <a16:creationId xmlns:a16="http://schemas.microsoft.com/office/drawing/2014/main" id="{E8F8317B-BE80-400E-9C48-08D6E2AF53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904854" y="5048795"/>
                        <a:ext cx="2778125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43">
            <a:extLst>
              <a:ext uri="{FF2B5EF4-FFF2-40B4-BE49-F238E27FC236}">
                <a16:creationId xmlns:a16="http://schemas.microsoft.com/office/drawing/2014/main" id="{8AE8E8E1-DD8E-473A-99D5-AD9AA06F3F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0053839"/>
              </p:ext>
            </p:extLst>
          </p:nvPr>
        </p:nvGraphicFramePr>
        <p:xfrm>
          <a:off x="591142" y="5046281"/>
          <a:ext cx="881062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09480" imgH="241200" progId="Equation.DSMT4">
                  <p:embed/>
                </p:oleObj>
              </mc:Choice>
              <mc:Fallback>
                <p:oleObj name="Equation" r:id="rId17" imgW="609480" imgH="241200" progId="Equation.DSMT4">
                  <p:embed/>
                  <p:pic>
                    <p:nvPicPr>
                      <p:cNvPr id="44" name="对象 43">
                        <a:extLst>
                          <a:ext uri="{FF2B5EF4-FFF2-40B4-BE49-F238E27FC236}">
                            <a16:creationId xmlns:a16="http://schemas.microsoft.com/office/drawing/2014/main" id="{8AE8E8E1-DD8E-473A-99D5-AD9AA06F3F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91142" y="5046281"/>
                        <a:ext cx="881062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箭头: 下 46">
            <a:extLst>
              <a:ext uri="{FF2B5EF4-FFF2-40B4-BE49-F238E27FC236}">
                <a16:creationId xmlns:a16="http://schemas.microsoft.com/office/drawing/2014/main" id="{F02E00BC-43DD-4146-BCAE-B7BDD8B8AFCE}"/>
              </a:ext>
            </a:extLst>
          </p:cNvPr>
          <p:cNvSpPr/>
          <p:nvPr/>
        </p:nvSpPr>
        <p:spPr>
          <a:xfrm rot="16200000">
            <a:off x="1580914" y="5088289"/>
            <a:ext cx="181426" cy="293772"/>
          </a:xfrm>
          <a:custGeom>
            <a:avLst/>
            <a:gdLst>
              <a:gd name="connsiteX0" fmla="*/ 0 w 181426"/>
              <a:gd name="connsiteY0" fmla="*/ 203059 h 293772"/>
              <a:gd name="connsiteX1" fmla="*/ 45357 w 181426"/>
              <a:gd name="connsiteY1" fmla="*/ 203059 h 293772"/>
              <a:gd name="connsiteX2" fmla="*/ 45357 w 181426"/>
              <a:gd name="connsiteY2" fmla="*/ 0 h 293772"/>
              <a:gd name="connsiteX3" fmla="*/ 136070 w 181426"/>
              <a:gd name="connsiteY3" fmla="*/ 0 h 293772"/>
              <a:gd name="connsiteX4" fmla="*/ 136070 w 181426"/>
              <a:gd name="connsiteY4" fmla="*/ 203059 h 293772"/>
              <a:gd name="connsiteX5" fmla="*/ 181426 w 181426"/>
              <a:gd name="connsiteY5" fmla="*/ 203059 h 293772"/>
              <a:gd name="connsiteX6" fmla="*/ 90713 w 181426"/>
              <a:gd name="connsiteY6" fmla="*/ 293772 h 293772"/>
              <a:gd name="connsiteX7" fmla="*/ 0 w 181426"/>
              <a:gd name="connsiteY7" fmla="*/ 203059 h 29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1426" h="293772" fill="none" extrusionOk="0">
                <a:moveTo>
                  <a:pt x="0" y="203059"/>
                </a:moveTo>
                <a:cubicBezTo>
                  <a:pt x="19908" y="203279"/>
                  <a:pt x="36023" y="203202"/>
                  <a:pt x="45357" y="203059"/>
                </a:cubicBezTo>
                <a:cubicBezTo>
                  <a:pt x="53191" y="111447"/>
                  <a:pt x="37677" y="62033"/>
                  <a:pt x="45357" y="0"/>
                </a:cubicBezTo>
                <a:cubicBezTo>
                  <a:pt x="67986" y="2116"/>
                  <a:pt x="116660" y="-159"/>
                  <a:pt x="136070" y="0"/>
                </a:cubicBezTo>
                <a:cubicBezTo>
                  <a:pt x="144725" y="79724"/>
                  <a:pt x="131834" y="144104"/>
                  <a:pt x="136070" y="203059"/>
                </a:cubicBezTo>
                <a:cubicBezTo>
                  <a:pt x="150419" y="203743"/>
                  <a:pt x="168575" y="201076"/>
                  <a:pt x="181426" y="203059"/>
                </a:cubicBezTo>
                <a:cubicBezTo>
                  <a:pt x="155737" y="225930"/>
                  <a:pt x="114746" y="263164"/>
                  <a:pt x="90713" y="293772"/>
                </a:cubicBezTo>
                <a:cubicBezTo>
                  <a:pt x="62419" y="262679"/>
                  <a:pt x="24732" y="229840"/>
                  <a:pt x="0" y="203059"/>
                </a:cubicBezTo>
                <a:close/>
              </a:path>
              <a:path w="181426" h="293772" stroke="0" extrusionOk="0">
                <a:moveTo>
                  <a:pt x="0" y="203059"/>
                </a:moveTo>
                <a:cubicBezTo>
                  <a:pt x="16923" y="201575"/>
                  <a:pt x="29693" y="203019"/>
                  <a:pt x="45357" y="203059"/>
                </a:cubicBezTo>
                <a:cubicBezTo>
                  <a:pt x="40618" y="124223"/>
                  <a:pt x="36049" y="66596"/>
                  <a:pt x="45357" y="0"/>
                </a:cubicBezTo>
                <a:cubicBezTo>
                  <a:pt x="72134" y="-245"/>
                  <a:pt x="99426" y="1404"/>
                  <a:pt x="136070" y="0"/>
                </a:cubicBezTo>
                <a:cubicBezTo>
                  <a:pt x="143025" y="81978"/>
                  <a:pt x="138422" y="144985"/>
                  <a:pt x="136070" y="203059"/>
                </a:cubicBezTo>
                <a:cubicBezTo>
                  <a:pt x="152887" y="202020"/>
                  <a:pt x="169919" y="202288"/>
                  <a:pt x="181426" y="203059"/>
                </a:cubicBezTo>
                <a:cubicBezTo>
                  <a:pt x="148844" y="240868"/>
                  <a:pt x="125616" y="253262"/>
                  <a:pt x="90713" y="293772"/>
                </a:cubicBezTo>
                <a:cubicBezTo>
                  <a:pt x="62237" y="265950"/>
                  <a:pt x="43625" y="242940"/>
                  <a:pt x="0" y="2030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solidFill>
              <a:srgbClr val="1F497D"/>
            </a:solidFill>
            <a:extLst>
              <a:ext uri="{C807C97D-BFC1-408E-A445-0C87EB9F89A2}">
                <ask:lineSketchStyleProps xmlns:ask="http://schemas.microsoft.com/office/drawing/2018/sketchyshapes" sd="737513247">
                  <a:prstGeom prst="down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108C371-CD48-440D-B26B-986CFA1C016F}"/>
              </a:ext>
            </a:extLst>
          </p:cNvPr>
          <p:cNvSpPr txBox="1"/>
          <p:nvPr/>
        </p:nvSpPr>
        <p:spPr>
          <a:xfrm>
            <a:off x="171927" y="5035192"/>
            <a:ext cx="536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  <a:endParaRPr lang="zh-CN" altLang="en-US" dirty="0"/>
          </a:p>
        </p:txBody>
      </p:sp>
      <p:graphicFrame>
        <p:nvGraphicFramePr>
          <p:cNvPr id="35" name="对象 34">
            <a:extLst>
              <a:ext uri="{FF2B5EF4-FFF2-40B4-BE49-F238E27FC236}">
                <a16:creationId xmlns:a16="http://schemas.microsoft.com/office/drawing/2014/main" id="{31C86210-7260-407C-90B7-D64F106A7C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7792215"/>
              </p:ext>
            </p:extLst>
          </p:nvPr>
        </p:nvGraphicFramePr>
        <p:xfrm>
          <a:off x="2051554" y="5460661"/>
          <a:ext cx="246697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612800" imgH="241200" progId="Equation.DSMT4">
                  <p:embed/>
                </p:oleObj>
              </mc:Choice>
              <mc:Fallback>
                <p:oleObj name="Equation" r:id="rId19" imgW="1612800" imgH="241200" progId="Equation.DSMT4">
                  <p:embed/>
                  <p:pic>
                    <p:nvPicPr>
                      <p:cNvPr id="37" name="对象 36">
                        <a:extLst>
                          <a:ext uri="{FF2B5EF4-FFF2-40B4-BE49-F238E27FC236}">
                            <a16:creationId xmlns:a16="http://schemas.microsoft.com/office/drawing/2014/main" id="{E8F8317B-BE80-400E-9C48-08D6E2AF53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051554" y="5460661"/>
                        <a:ext cx="2466975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对象 48">
            <a:extLst>
              <a:ext uri="{FF2B5EF4-FFF2-40B4-BE49-F238E27FC236}">
                <a16:creationId xmlns:a16="http://schemas.microsoft.com/office/drawing/2014/main" id="{AEA529A8-4C28-4124-916B-982122C1CF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2845453"/>
              </p:ext>
            </p:extLst>
          </p:nvPr>
        </p:nvGraphicFramePr>
        <p:xfrm>
          <a:off x="737883" y="5457486"/>
          <a:ext cx="56832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93480" imgH="241200" progId="Equation.DSMT4">
                  <p:embed/>
                </p:oleObj>
              </mc:Choice>
              <mc:Fallback>
                <p:oleObj name="Equation" r:id="rId21" imgW="393480" imgH="241200" progId="Equation.DSMT4">
                  <p:embed/>
                  <p:pic>
                    <p:nvPicPr>
                      <p:cNvPr id="44" name="对象 43">
                        <a:extLst>
                          <a:ext uri="{FF2B5EF4-FFF2-40B4-BE49-F238E27FC236}">
                            <a16:creationId xmlns:a16="http://schemas.microsoft.com/office/drawing/2014/main" id="{8AE8E8E1-DD8E-473A-99D5-AD9AA06F3F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737883" y="5457486"/>
                        <a:ext cx="568325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箭头: 下 49">
            <a:extLst>
              <a:ext uri="{FF2B5EF4-FFF2-40B4-BE49-F238E27FC236}">
                <a16:creationId xmlns:a16="http://schemas.microsoft.com/office/drawing/2014/main" id="{E39D2778-F0E9-4EA0-90A8-AE2EDDA2F4BC}"/>
              </a:ext>
            </a:extLst>
          </p:cNvPr>
          <p:cNvSpPr/>
          <p:nvPr/>
        </p:nvSpPr>
        <p:spPr>
          <a:xfrm rot="16200000">
            <a:off x="1571547" y="5499534"/>
            <a:ext cx="181426" cy="293772"/>
          </a:xfrm>
          <a:custGeom>
            <a:avLst/>
            <a:gdLst>
              <a:gd name="connsiteX0" fmla="*/ 0 w 181426"/>
              <a:gd name="connsiteY0" fmla="*/ 203059 h 293772"/>
              <a:gd name="connsiteX1" fmla="*/ 45357 w 181426"/>
              <a:gd name="connsiteY1" fmla="*/ 203059 h 293772"/>
              <a:gd name="connsiteX2" fmla="*/ 45357 w 181426"/>
              <a:gd name="connsiteY2" fmla="*/ 0 h 293772"/>
              <a:gd name="connsiteX3" fmla="*/ 136070 w 181426"/>
              <a:gd name="connsiteY3" fmla="*/ 0 h 293772"/>
              <a:gd name="connsiteX4" fmla="*/ 136070 w 181426"/>
              <a:gd name="connsiteY4" fmla="*/ 203059 h 293772"/>
              <a:gd name="connsiteX5" fmla="*/ 181426 w 181426"/>
              <a:gd name="connsiteY5" fmla="*/ 203059 h 293772"/>
              <a:gd name="connsiteX6" fmla="*/ 90713 w 181426"/>
              <a:gd name="connsiteY6" fmla="*/ 293772 h 293772"/>
              <a:gd name="connsiteX7" fmla="*/ 0 w 181426"/>
              <a:gd name="connsiteY7" fmla="*/ 203059 h 29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1426" h="293772" fill="none" extrusionOk="0">
                <a:moveTo>
                  <a:pt x="0" y="203059"/>
                </a:moveTo>
                <a:cubicBezTo>
                  <a:pt x="19908" y="203279"/>
                  <a:pt x="36023" y="203202"/>
                  <a:pt x="45357" y="203059"/>
                </a:cubicBezTo>
                <a:cubicBezTo>
                  <a:pt x="53191" y="111447"/>
                  <a:pt x="37677" y="62033"/>
                  <a:pt x="45357" y="0"/>
                </a:cubicBezTo>
                <a:cubicBezTo>
                  <a:pt x="67986" y="2116"/>
                  <a:pt x="116660" y="-159"/>
                  <a:pt x="136070" y="0"/>
                </a:cubicBezTo>
                <a:cubicBezTo>
                  <a:pt x="144725" y="79724"/>
                  <a:pt x="131834" y="144104"/>
                  <a:pt x="136070" y="203059"/>
                </a:cubicBezTo>
                <a:cubicBezTo>
                  <a:pt x="150419" y="203743"/>
                  <a:pt x="168575" y="201076"/>
                  <a:pt x="181426" y="203059"/>
                </a:cubicBezTo>
                <a:cubicBezTo>
                  <a:pt x="155737" y="225930"/>
                  <a:pt x="114746" y="263164"/>
                  <a:pt x="90713" y="293772"/>
                </a:cubicBezTo>
                <a:cubicBezTo>
                  <a:pt x="62419" y="262679"/>
                  <a:pt x="24732" y="229840"/>
                  <a:pt x="0" y="203059"/>
                </a:cubicBezTo>
                <a:close/>
              </a:path>
              <a:path w="181426" h="293772" stroke="0" extrusionOk="0">
                <a:moveTo>
                  <a:pt x="0" y="203059"/>
                </a:moveTo>
                <a:cubicBezTo>
                  <a:pt x="16923" y="201575"/>
                  <a:pt x="29693" y="203019"/>
                  <a:pt x="45357" y="203059"/>
                </a:cubicBezTo>
                <a:cubicBezTo>
                  <a:pt x="40618" y="124223"/>
                  <a:pt x="36049" y="66596"/>
                  <a:pt x="45357" y="0"/>
                </a:cubicBezTo>
                <a:cubicBezTo>
                  <a:pt x="72134" y="-245"/>
                  <a:pt x="99426" y="1404"/>
                  <a:pt x="136070" y="0"/>
                </a:cubicBezTo>
                <a:cubicBezTo>
                  <a:pt x="143025" y="81978"/>
                  <a:pt x="138422" y="144985"/>
                  <a:pt x="136070" y="203059"/>
                </a:cubicBezTo>
                <a:cubicBezTo>
                  <a:pt x="152887" y="202020"/>
                  <a:pt x="169919" y="202288"/>
                  <a:pt x="181426" y="203059"/>
                </a:cubicBezTo>
                <a:cubicBezTo>
                  <a:pt x="148844" y="240868"/>
                  <a:pt x="125616" y="253262"/>
                  <a:pt x="90713" y="293772"/>
                </a:cubicBezTo>
                <a:cubicBezTo>
                  <a:pt x="62237" y="265950"/>
                  <a:pt x="43625" y="242940"/>
                  <a:pt x="0" y="2030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solidFill>
              <a:srgbClr val="1F497D"/>
            </a:solidFill>
            <a:extLst>
              <a:ext uri="{C807C97D-BFC1-408E-A445-0C87EB9F89A2}">
                <ask:lineSketchStyleProps xmlns:ask="http://schemas.microsoft.com/office/drawing/2018/sketchyshapes" sd="737513247">
                  <a:prstGeom prst="down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80FB703-3D8E-457B-BACD-D462F50C6956}"/>
              </a:ext>
            </a:extLst>
          </p:cNvPr>
          <p:cNvSpPr txBox="1"/>
          <p:nvPr/>
        </p:nvSpPr>
        <p:spPr>
          <a:xfrm>
            <a:off x="162560" y="5446437"/>
            <a:ext cx="536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  <a:endParaRPr lang="zh-CN" altLang="en-US" dirty="0"/>
          </a:p>
        </p:txBody>
      </p:sp>
      <p:graphicFrame>
        <p:nvGraphicFramePr>
          <p:cNvPr id="53" name="对象 52">
            <a:extLst>
              <a:ext uri="{FF2B5EF4-FFF2-40B4-BE49-F238E27FC236}">
                <a16:creationId xmlns:a16="http://schemas.microsoft.com/office/drawing/2014/main" id="{1CD5E77E-BE72-4283-A3BF-A0718D99B6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5786238"/>
              </p:ext>
            </p:extLst>
          </p:nvPr>
        </p:nvGraphicFramePr>
        <p:xfrm>
          <a:off x="2059491" y="5873411"/>
          <a:ext cx="246856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612800" imgH="241200" progId="Equation.DSMT4">
                  <p:embed/>
                </p:oleObj>
              </mc:Choice>
              <mc:Fallback>
                <p:oleObj name="Equation" r:id="rId23" imgW="1612800" imgH="241200" progId="Equation.DSMT4">
                  <p:embed/>
                  <p:pic>
                    <p:nvPicPr>
                      <p:cNvPr id="35" name="对象 34">
                        <a:extLst>
                          <a:ext uri="{FF2B5EF4-FFF2-40B4-BE49-F238E27FC236}">
                            <a16:creationId xmlns:a16="http://schemas.microsoft.com/office/drawing/2014/main" id="{31C86210-7260-407C-90B7-D64F106A7C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059491" y="5873411"/>
                        <a:ext cx="2468563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对象 53">
            <a:extLst>
              <a:ext uri="{FF2B5EF4-FFF2-40B4-BE49-F238E27FC236}">
                <a16:creationId xmlns:a16="http://schemas.microsoft.com/office/drawing/2014/main" id="{816458FE-14A0-4634-8D14-ACD6D8AEE9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3359079"/>
              </p:ext>
            </p:extLst>
          </p:nvPr>
        </p:nvGraphicFramePr>
        <p:xfrm>
          <a:off x="747408" y="5871823"/>
          <a:ext cx="56832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393480" imgH="241200" progId="Equation.DSMT4">
                  <p:embed/>
                </p:oleObj>
              </mc:Choice>
              <mc:Fallback>
                <p:oleObj name="Equation" r:id="rId25" imgW="393480" imgH="241200" progId="Equation.DSMT4">
                  <p:embed/>
                  <p:pic>
                    <p:nvPicPr>
                      <p:cNvPr id="49" name="对象 48">
                        <a:extLst>
                          <a:ext uri="{FF2B5EF4-FFF2-40B4-BE49-F238E27FC236}">
                            <a16:creationId xmlns:a16="http://schemas.microsoft.com/office/drawing/2014/main" id="{AEA529A8-4C28-4124-916B-982122C1CF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747408" y="5871823"/>
                        <a:ext cx="568325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箭头: 下 54">
            <a:extLst>
              <a:ext uri="{FF2B5EF4-FFF2-40B4-BE49-F238E27FC236}">
                <a16:creationId xmlns:a16="http://schemas.microsoft.com/office/drawing/2014/main" id="{B4F96CC5-F8A9-4835-8213-AB7AC8E9ACB1}"/>
              </a:ext>
            </a:extLst>
          </p:cNvPr>
          <p:cNvSpPr/>
          <p:nvPr/>
        </p:nvSpPr>
        <p:spPr>
          <a:xfrm rot="16200000">
            <a:off x="1580914" y="5913240"/>
            <a:ext cx="181426" cy="293772"/>
          </a:xfrm>
          <a:custGeom>
            <a:avLst/>
            <a:gdLst>
              <a:gd name="connsiteX0" fmla="*/ 0 w 181426"/>
              <a:gd name="connsiteY0" fmla="*/ 203059 h 293772"/>
              <a:gd name="connsiteX1" fmla="*/ 45357 w 181426"/>
              <a:gd name="connsiteY1" fmla="*/ 203059 h 293772"/>
              <a:gd name="connsiteX2" fmla="*/ 45357 w 181426"/>
              <a:gd name="connsiteY2" fmla="*/ 0 h 293772"/>
              <a:gd name="connsiteX3" fmla="*/ 136070 w 181426"/>
              <a:gd name="connsiteY3" fmla="*/ 0 h 293772"/>
              <a:gd name="connsiteX4" fmla="*/ 136070 w 181426"/>
              <a:gd name="connsiteY4" fmla="*/ 203059 h 293772"/>
              <a:gd name="connsiteX5" fmla="*/ 181426 w 181426"/>
              <a:gd name="connsiteY5" fmla="*/ 203059 h 293772"/>
              <a:gd name="connsiteX6" fmla="*/ 90713 w 181426"/>
              <a:gd name="connsiteY6" fmla="*/ 293772 h 293772"/>
              <a:gd name="connsiteX7" fmla="*/ 0 w 181426"/>
              <a:gd name="connsiteY7" fmla="*/ 203059 h 29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1426" h="293772" fill="none" extrusionOk="0">
                <a:moveTo>
                  <a:pt x="0" y="203059"/>
                </a:moveTo>
                <a:cubicBezTo>
                  <a:pt x="19908" y="203279"/>
                  <a:pt x="36023" y="203202"/>
                  <a:pt x="45357" y="203059"/>
                </a:cubicBezTo>
                <a:cubicBezTo>
                  <a:pt x="53191" y="111447"/>
                  <a:pt x="37677" y="62033"/>
                  <a:pt x="45357" y="0"/>
                </a:cubicBezTo>
                <a:cubicBezTo>
                  <a:pt x="67986" y="2116"/>
                  <a:pt x="116660" y="-159"/>
                  <a:pt x="136070" y="0"/>
                </a:cubicBezTo>
                <a:cubicBezTo>
                  <a:pt x="144725" y="79724"/>
                  <a:pt x="131834" y="144104"/>
                  <a:pt x="136070" y="203059"/>
                </a:cubicBezTo>
                <a:cubicBezTo>
                  <a:pt x="150419" y="203743"/>
                  <a:pt x="168575" y="201076"/>
                  <a:pt x="181426" y="203059"/>
                </a:cubicBezTo>
                <a:cubicBezTo>
                  <a:pt x="155737" y="225930"/>
                  <a:pt x="114746" y="263164"/>
                  <a:pt x="90713" y="293772"/>
                </a:cubicBezTo>
                <a:cubicBezTo>
                  <a:pt x="62419" y="262679"/>
                  <a:pt x="24732" y="229840"/>
                  <a:pt x="0" y="203059"/>
                </a:cubicBezTo>
                <a:close/>
              </a:path>
              <a:path w="181426" h="293772" stroke="0" extrusionOk="0">
                <a:moveTo>
                  <a:pt x="0" y="203059"/>
                </a:moveTo>
                <a:cubicBezTo>
                  <a:pt x="16923" y="201575"/>
                  <a:pt x="29693" y="203019"/>
                  <a:pt x="45357" y="203059"/>
                </a:cubicBezTo>
                <a:cubicBezTo>
                  <a:pt x="40618" y="124223"/>
                  <a:pt x="36049" y="66596"/>
                  <a:pt x="45357" y="0"/>
                </a:cubicBezTo>
                <a:cubicBezTo>
                  <a:pt x="72134" y="-245"/>
                  <a:pt x="99426" y="1404"/>
                  <a:pt x="136070" y="0"/>
                </a:cubicBezTo>
                <a:cubicBezTo>
                  <a:pt x="143025" y="81978"/>
                  <a:pt x="138422" y="144985"/>
                  <a:pt x="136070" y="203059"/>
                </a:cubicBezTo>
                <a:cubicBezTo>
                  <a:pt x="152887" y="202020"/>
                  <a:pt x="169919" y="202288"/>
                  <a:pt x="181426" y="203059"/>
                </a:cubicBezTo>
                <a:cubicBezTo>
                  <a:pt x="148844" y="240868"/>
                  <a:pt x="125616" y="253262"/>
                  <a:pt x="90713" y="293772"/>
                </a:cubicBezTo>
                <a:cubicBezTo>
                  <a:pt x="62237" y="265950"/>
                  <a:pt x="43625" y="242940"/>
                  <a:pt x="0" y="2030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solidFill>
              <a:srgbClr val="1F497D"/>
            </a:solidFill>
            <a:extLst>
              <a:ext uri="{C807C97D-BFC1-408E-A445-0C87EB9F89A2}">
                <ask:lineSketchStyleProps xmlns:ask="http://schemas.microsoft.com/office/drawing/2018/sketchyshapes" sd="737513247">
                  <a:prstGeom prst="down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B926AF4A-9D03-4F48-8C0D-DB11C24E9073}"/>
              </a:ext>
            </a:extLst>
          </p:cNvPr>
          <p:cNvSpPr txBox="1"/>
          <p:nvPr/>
        </p:nvSpPr>
        <p:spPr>
          <a:xfrm>
            <a:off x="171927" y="5860143"/>
            <a:ext cx="536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  <a:endParaRPr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C5A1F9D2-77A2-4D28-BA64-FE2ACC14A8DF}"/>
              </a:ext>
            </a:extLst>
          </p:cNvPr>
          <p:cNvSpPr txBox="1"/>
          <p:nvPr/>
        </p:nvSpPr>
        <p:spPr>
          <a:xfrm>
            <a:off x="4853671" y="5468182"/>
            <a:ext cx="43172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样本恰在分隔超平面上</a:t>
            </a:r>
            <a:endParaRPr lang="zh-CN" altLang="en-US" sz="16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46AF43A0-FB5B-4455-BC3D-23CBA50A3A3A}"/>
              </a:ext>
            </a:extLst>
          </p:cNvPr>
          <p:cNvSpPr txBox="1"/>
          <p:nvPr/>
        </p:nvSpPr>
        <p:spPr>
          <a:xfrm>
            <a:off x="4873501" y="5877406"/>
            <a:ext cx="43172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分类错误，样本在分隔超平面分类错误的一侧</a:t>
            </a:r>
            <a:endParaRPr lang="zh-CN" altLang="en-US" sz="1600" dirty="0"/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187DB92A-A3EF-4F42-90FE-81C4F0B459A8}"/>
              </a:ext>
            </a:extLst>
          </p:cNvPr>
          <p:cNvGrpSpPr/>
          <p:nvPr/>
        </p:nvGrpSpPr>
        <p:grpSpPr>
          <a:xfrm>
            <a:off x="4561059" y="4494775"/>
            <a:ext cx="2272865" cy="419547"/>
            <a:chOff x="1235787" y="4839056"/>
            <a:chExt cx="2272865" cy="419547"/>
          </a:xfrm>
        </p:grpSpPr>
        <p:graphicFrame>
          <p:nvGraphicFramePr>
            <p:cNvPr id="63" name="对象 62">
              <a:extLst>
                <a:ext uri="{FF2B5EF4-FFF2-40B4-BE49-F238E27FC236}">
                  <a16:creationId xmlns:a16="http://schemas.microsoft.com/office/drawing/2014/main" id="{EC9F8166-8080-4FD1-AC30-8D37BD86813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76692577"/>
                </p:ext>
              </p:extLst>
            </p:nvPr>
          </p:nvGraphicFramePr>
          <p:xfrm>
            <a:off x="2886352" y="4890303"/>
            <a:ext cx="622300" cy="368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7" imgW="406080" imgH="241200" progId="Equation.DSMT4">
                    <p:embed/>
                  </p:oleObj>
                </mc:Choice>
                <mc:Fallback>
                  <p:oleObj name="Equation" r:id="rId27" imgW="406080" imgH="241200" progId="Equation.DSMT4">
                    <p:embed/>
                    <p:pic>
                      <p:nvPicPr>
                        <p:cNvPr id="37" name="对象 36">
                          <a:extLst>
                            <a:ext uri="{FF2B5EF4-FFF2-40B4-BE49-F238E27FC236}">
                              <a16:creationId xmlns:a16="http://schemas.microsoft.com/office/drawing/2014/main" id="{E8F8317B-BE80-400E-9C48-08D6E2AF534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8"/>
                        <a:stretch>
                          <a:fillRect/>
                        </a:stretch>
                      </p:blipFill>
                      <p:spPr>
                        <a:xfrm>
                          <a:off x="2886352" y="4890303"/>
                          <a:ext cx="622300" cy="368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" name="对象 63">
              <a:extLst>
                <a:ext uri="{FF2B5EF4-FFF2-40B4-BE49-F238E27FC236}">
                  <a16:creationId xmlns:a16="http://schemas.microsoft.com/office/drawing/2014/main" id="{B58C77EE-B15A-4B9C-85C7-F1DC623F11B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15342874"/>
                </p:ext>
              </p:extLst>
            </p:nvPr>
          </p:nvGraphicFramePr>
          <p:xfrm>
            <a:off x="1284618" y="4880648"/>
            <a:ext cx="809280" cy="3499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9" imgW="558720" imgH="241200" progId="Equation.DSMT4">
                    <p:embed/>
                  </p:oleObj>
                </mc:Choice>
                <mc:Fallback>
                  <p:oleObj name="Equation" r:id="rId29" imgW="558720" imgH="241200" progId="Equation.DSMT4">
                    <p:embed/>
                    <p:pic>
                      <p:nvPicPr>
                        <p:cNvPr id="44" name="对象 43">
                          <a:extLst>
                            <a:ext uri="{FF2B5EF4-FFF2-40B4-BE49-F238E27FC236}">
                              <a16:creationId xmlns:a16="http://schemas.microsoft.com/office/drawing/2014/main" id="{8AE8E8E1-DD8E-473A-99D5-AD9AA06F3FF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0"/>
                        <a:stretch>
                          <a:fillRect/>
                        </a:stretch>
                      </p:blipFill>
                      <p:spPr>
                        <a:xfrm>
                          <a:off x="1284618" y="4880648"/>
                          <a:ext cx="809280" cy="34995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8CE72600-113C-4AE7-B63E-D0822C685695}"/>
                </a:ext>
              </a:extLst>
            </p:cNvPr>
            <p:cNvSpPr/>
            <p:nvPr/>
          </p:nvSpPr>
          <p:spPr>
            <a:xfrm>
              <a:off x="1235787" y="4839056"/>
              <a:ext cx="932335" cy="40886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箭头: 下 65">
              <a:extLst>
                <a:ext uri="{FF2B5EF4-FFF2-40B4-BE49-F238E27FC236}">
                  <a16:creationId xmlns:a16="http://schemas.microsoft.com/office/drawing/2014/main" id="{AC1CF1EE-1C5B-4FCD-824D-480969376D84}"/>
                </a:ext>
              </a:extLst>
            </p:cNvPr>
            <p:cNvSpPr/>
            <p:nvPr/>
          </p:nvSpPr>
          <p:spPr>
            <a:xfrm rot="16200000">
              <a:off x="2465399" y="4927567"/>
              <a:ext cx="181426" cy="293772"/>
            </a:xfrm>
            <a:custGeom>
              <a:avLst/>
              <a:gdLst>
                <a:gd name="connsiteX0" fmla="*/ 0 w 181426"/>
                <a:gd name="connsiteY0" fmla="*/ 203059 h 293772"/>
                <a:gd name="connsiteX1" fmla="*/ 45357 w 181426"/>
                <a:gd name="connsiteY1" fmla="*/ 203059 h 293772"/>
                <a:gd name="connsiteX2" fmla="*/ 45357 w 181426"/>
                <a:gd name="connsiteY2" fmla="*/ 0 h 293772"/>
                <a:gd name="connsiteX3" fmla="*/ 136070 w 181426"/>
                <a:gd name="connsiteY3" fmla="*/ 0 h 293772"/>
                <a:gd name="connsiteX4" fmla="*/ 136070 w 181426"/>
                <a:gd name="connsiteY4" fmla="*/ 203059 h 293772"/>
                <a:gd name="connsiteX5" fmla="*/ 181426 w 181426"/>
                <a:gd name="connsiteY5" fmla="*/ 203059 h 293772"/>
                <a:gd name="connsiteX6" fmla="*/ 90713 w 181426"/>
                <a:gd name="connsiteY6" fmla="*/ 293772 h 293772"/>
                <a:gd name="connsiteX7" fmla="*/ 0 w 181426"/>
                <a:gd name="connsiteY7" fmla="*/ 203059 h 29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426" h="293772" fill="none" extrusionOk="0">
                  <a:moveTo>
                    <a:pt x="0" y="203059"/>
                  </a:moveTo>
                  <a:cubicBezTo>
                    <a:pt x="19908" y="203279"/>
                    <a:pt x="36023" y="203202"/>
                    <a:pt x="45357" y="203059"/>
                  </a:cubicBezTo>
                  <a:cubicBezTo>
                    <a:pt x="53191" y="111447"/>
                    <a:pt x="37677" y="62033"/>
                    <a:pt x="45357" y="0"/>
                  </a:cubicBezTo>
                  <a:cubicBezTo>
                    <a:pt x="67986" y="2116"/>
                    <a:pt x="116660" y="-159"/>
                    <a:pt x="136070" y="0"/>
                  </a:cubicBezTo>
                  <a:cubicBezTo>
                    <a:pt x="144725" y="79724"/>
                    <a:pt x="131834" y="144104"/>
                    <a:pt x="136070" y="203059"/>
                  </a:cubicBezTo>
                  <a:cubicBezTo>
                    <a:pt x="150419" y="203743"/>
                    <a:pt x="168575" y="201076"/>
                    <a:pt x="181426" y="203059"/>
                  </a:cubicBezTo>
                  <a:cubicBezTo>
                    <a:pt x="155737" y="225930"/>
                    <a:pt x="114746" y="263164"/>
                    <a:pt x="90713" y="293772"/>
                  </a:cubicBezTo>
                  <a:cubicBezTo>
                    <a:pt x="62419" y="262679"/>
                    <a:pt x="24732" y="229840"/>
                    <a:pt x="0" y="203059"/>
                  </a:cubicBezTo>
                  <a:close/>
                </a:path>
                <a:path w="181426" h="293772" stroke="0" extrusionOk="0">
                  <a:moveTo>
                    <a:pt x="0" y="203059"/>
                  </a:moveTo>
                  <a:cubicBezTo>
                    <a:pt x="16923" y="201575"/>
                    <a:pt x="29693" y="203019"/>
                    <a:pt x="45357" y="203059"/>
                  </a:cubicBezTo>
                  <a:cubicBezTo>
                    <a:pt x="40618" y="124223"/>
                    <a:pt x="36049" y="66596"/>
                    <a:pt x="45357" y="0"/>
                  </a:cubicBezTo>
                  <a:cubicBezTo>
                    <a:pt x="72134" y="-245"/>
                    <a:pt x="99426" y="1404"/>
                    <a:pt x="136070" y="0"/>
                  </a:cubicBezTo>
                  <a:cubicBezTo>
                    <a:pt x="143025" y="81978"/>
                    <a:pt x="138422" y="144985"/>
                    <a:pt x="136070" y="203059"/>
                  </a:cubicBezTo>
                  <a:cubicBezTo>
                    <a:pt x="152887" y="202020"/>
                    <a:pt x="169919" y="202288"/>
                    <a:pt x="181426" y="203059"/>
                  </a:cubicBezTo>
                  <a:cubicBezTo>
                    <a:pt x="148844" y="240868"/>
                    <a:pt x="125616" y="253262"/>
                    <a:pt x="90713" y="293772"/>
                  </a:cubicBezTo>
                  <a:cubicBezTo>
                    <a:pt x="62237" y="265950"/>
                    <a:pt x="43625" y="242940"/>
                    <a:pt x="0" y="203059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1F497D"/>
              </a:solidFill>
              <a:extLst>
                <a:ext uri="{C807C97D-BFC1-408E-A445-0C87EB9F89A2}">
                  <ask:lineSketchStyleProps xmlns:ask="http://schemas.microsoft.com/office/drawing/2018/sketchyshapes" sd="737513247">
                    <a:prstGeom prst="downArrow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774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软间隔线性支持向量机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46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D77C8F42-20AA-4686-9710-3A72AE1A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990600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 软间隔线性支持向量机的对偶问题</a:t>
            </a:r>
            <a:endParaRPr lang="en-US" altLang="zh-CN" sz="20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软间隔支持向量总结：</a:t>
            </a:r>
            <a:endParaRPr lang="en-US" altLang="zh-CN" sz="2000" b="1" dirty="0">
              <a:cs typeface="Times New Roman" panose="02020603050405020304" pitchFamily="18" charset="0"/>
            </a:endParaRPr>
          </a:p>
        </p:txBody>
      </p:sp>
      <p:cxnSp>
        <p:nvCxnSpPr>
          <p:cNvPr id="16" name="连接符: 曲线 15">
            <a:extLst>
              <a:ext uri="{FF2B5EF4-FFF2-40B4-BE49-F238E27FC236}">
                <a16:creationId xmlns:a16="http://schemas.microsoft.com/office/drawing/2014/main" id="{9FC41F8A-6AC6-4701-B125-A89342BDDCF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771392" y="2649467"/>
            <a:ext cx="1217873" cy="341194"/>
          </a:xfrm>
          <a:prstGeom prst="curvedConnector3">
            <a:avLst>
              <a:gd name="adj1" fmla="val 51681"/>
            </a:avLst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0A1D16E4-A3D6-47D3-9501-B9A5C4EB204F}"/>
              </a:ext>
            </a:extLst>
          </p:cNvPr>
          <p:cNvSpPr txBox="1"/>
          <p:nvPr/>
        </p:nvSpPr>
        <p:spPr>
          <a:xfrm>
            <a:off x="6100549" y="1812223"/>
            <a:ext cx="2088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支持向量！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414DA1C-FD37-41B9-943B-839F00714D46}"/>
              </a:ext>
            </a:extLst>
          </p:cNvPr>
          <p:cNvGrpSpPr/>
          <p:nvPr/>
        </p:nvGrpSpPr>
        <p:grpSpPr>
          <a:xfrm>
            <a:off x="457200" y="3009578"/>
            <a:ext cx="4114800" cy="2807948"/>
            <a:chOff x="457200" y="2522775"/>
            <a:chExt cx="4114800" cy="28079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AEF4D705-2FA0-443A-A15A-BE38C9C0B052}"/>
                    </a:ext>
                  </a:extLst>
                </p:cNvPr>
                <p:cNvSpPr txBox="1"/>
                <p:nvPr/>
              </p:nvSpPr>
              <p:spPr>
                <a:xfrm>
                  <a:off x="457200" y="2522775"/>
                  <a:ext cx="4114800" cy="28079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CN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(1)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	</a:t>
                  </a:r>
                  <a:r>
                    <a:rPr lang="zh-CN" altLang="en-US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非支持向量，</a:t>
                  </a:r>
                  <a:r>
                    <a:rPr lang="en-US" altLang="zh-CN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hinge</a:t>
                  </a:r>
                  <a:r>
                    <a:rPr lang="zh-CN" altLang="en-US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损失</a:t>
                  </a:r>
                  <a14:m>
                    <m:oMath xmlns:m="http://schemas.openxmlformats.org/officeDocument/2006/math">
                      <m:r>
                        <a:rPr lang="en-GB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</m:oMath>
                  </a14:m>
                  <a:r>
                    <a:rPr lang="en-US" altLang="zh-CN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(2)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	</a:t>
                  </a:r>
                  <a:r>
                    <a:rPr lang="zh-CN" altLang="en-US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支持向量，</a:t>
                  </a:r>
                  <a:r>
                    <a:rPr lang="en-US" altLang="zh-CN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hinge</a:t>
                  </a:r>
                  <a:r>
                    <a:rPr lang="zh-CN" altLang="en-US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损失</a:t>
                  </a:r>
                  <a14:m>
                    <m:oMath xmlns:m="http://schemas.openxmlformats.org/officeDocument/2006/math">
                      <m:r>
                        <a:rPr lang="en-GB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</m:oMath>
                  </a14:m>
                  <a:r>
                    <a:rPr lang="en-US" altLang="zh-CN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(3)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	</a:t>
                  </a:r>
                  <a:r>
                    <a:rPr lang="zh-CN" altLang="en-US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支持向量，</a:t>
                  </a:r>
                  <a:r>
                    <a:rPr lang="en-US" altLang="zh-CN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hinge</a:t>
                  </a:r>
                  <a:r>
                    <a:rPr lang="zh-CN" altLang="en-US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损失</a:t>
                  </a:r>
                  <a14:m>
                    <m:oMath xmlns:m="http://schemas.openxmlformats.org/officeDocument/2006/math">
                      <m:r>
                        <a:rPr lang="en-GB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≥</m:t>
                      </m:r>
                    </m:oMath>
                  </a14:m>
                  <a:r>
                    <a:rPr lang="en-US" altLang="zh-CN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</a:t>
                  </a:r>
                </a:p>
              </p:txBody>
            </p:sp>
          </mc:Choice>
          <mc:Fallback xmlns="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AEF4D705-2FA0-443A-A15A-BE38C9C0B0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" y="2522775"/>
                  <a:ext cx="4114800" cy="2807948"/>
                </a:xfrm>
                <a:prstGeom prst="rect">
                  <a:avLst/>
                </a:prstGeom>
                <a:blipFill>
                  <a:blip r:embed="rId4"/>
                  <a:stretch>
                    <a:fillRect l="-1481" b="-30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3" name="对象 12">
                  <a:extLst>
                    <a:ext uri="{FF2B5EF4-FFF2-40B4-BE49-F238E27FC236}">
                      <a16:creationId xmlns:a16="http://schemas.microsoft.com/office/drawing/2014/main" id="{D3A203E5-7434-4D43-BF9E-DB123ADE7CF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11595089"/>
                    </p:ext>
                  </p:extLst>
                </p:nvPr>
              </p:nvGraphicFramePr>
              <p:xfrm>
                <a:off x="1011096" y="2637397"/>
                <a:ext cx="3040062" cy="36671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5" imgW="2006280" imgH="241200" progId="Equation.DSMT4">
                        <p:embed/>
                      </p:oleObj>
                    </mc:Choice>
                    <mc:Fallback>
                      <p:oleObj name="Equation" r:id="rId5" imgW="2006280" imgH="241200" progId="Equation.DSMT4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011096" y="2637397"/>
                              <a:ext cx="3040062" cy="36671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3" name="对象 12">
                  <a:extLst>
                    <a:ext uri="{FF2B5EF4-FFF2-40B4-BE49-F238E27FC236}">
                      <a16:creationId xmlns:a16="http://schemas.microsoft.com/office/drawing/2014/main" id="{D3A203E5-7434-4D43-BF9E-DB123ADE7CF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11595089"/>
                    </p:ext>
                  </p:extLst>
                </p:nvPr>
              </p:nvGraphicFramePr>
              <p:xfrm>
                <a:off x="1011096" y="2637397"/>
                <a:ext cx="3040062" cy="36671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7" imgW="2006280" imgH="241200" progId="Equation.DSMT4">
                        <p:embed/>
                      </p:oleObj>
                    </mc:Choice>
                    <mc:Fallback>
                      <p:oleObj name="Equation" r:id="rId7" imgW="2006280" imgH="241200" progId="Equation.DSMT4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011096" y="2637397"/>
                              <a:ext cx="3040062" cy="36671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5" name="对象 14">
                  <a:extLst>
                    <a:ext uri="{FF2B5EF4-FFF2-40B4-BE49-F238E27FC236}">
                      <a16:creationId xmlns:a16="http://schemas.microsoft.com/office/drawing/2014/main" id="{C1EDA599-F863-41A5-9E81-85862B5D39F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05678138"/>
                    </p:ext>
                  </p:extLst>
                </p:nvPr>
              </p:nvGraphicFramePr>
              <p:xfrm>
                <a:off x="1011096" y="3560036"/>
                <a:ext cx="3433763" cy="36671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9" imgW="2260440" imgH="241200" progId="Equation.DSMT4">
                        <p:embed/>
                      </p:oleObj>
                    </mc:Choice>
                    <mc:Fallback>
                      <p:oleObj name="Equation" r:id="rId9" imgW="2260440" imgH="241200" progId="Equation.DSMT4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011096" y="3560036"/>
                              <a:ext cx="3433763" cy="36671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5" name="对象 14">
                  <a:extLst>
                    <a:ext uri="{FF2B5EF4-FFF2-40B4-BE49-F238E27FC236}">
                      <a16:creationId xmlns:a16="http://schemas.microsoft.com/office/drawing/2014/main" id="{C1EDA599-F863-41A5-9E81-85862B5D39F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05678138"/>
                    </p:ext>
                  </p:extLst>
                </p:nvPr>
              </p:nvGraphicFramePr>
              <p:xfrm>
                <a:off x="1011096" y="3560036"/>
                <a:ext cx="3433763" cy="36671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1" imgW="2260440" imgH="241200" progId="Equation.DSMT4">
                        <p:embed/>
                      </p:oleObj>
                    </mc:Choice>
                    <mc:Fallback>
                      <p:oleObj name="Equation" r:id="rId11" imgW="2260440" imgH="241200" progId="Equation.DSMT4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011096" y="3560036"/>
                              <a:ext cx="3433763" cy="36671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1" name="对象 20">
                  <a:extLst>
                    <a:ext uri="{FF2B5EF4-FFF2-40B4-BE49-F238E27FC236}">
                      <a16:creationId xmlns:a16="http://schemas.microsoft.com/office/drawing/2014/main" id="{A111370C-4446-4831-BAB2-223D96CD2D2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78749173"/>
                    </p:ext>
                  </p:extLst>
                </p:nvPr>
              </p:nvGraphicFramePr>
              <p:xfrm>
                <a:off x="1011096" y="4456672"/>
                <a:ext cx="3089275" cy="36671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3" imgW="2031840" imgH="241200" progId="Equation.DSMT4">
                        <p:embed/>
                      </p:oleObj>
                    </mc:Choice>
                    <mc:Fallback>
                      <p:oleObj name="Equation" r:id="rId13" imgW="2031840" imgH="241200" progId="Equation.DSMT4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011096" y="4456672"/>
                              <a:ext cx="3089275" cy="36671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1" name="对象 20">
                  <a:extLst>
                    <a:ext uri="{FF2B5EF4-FFF2-40B4-BE49-F238E27FC236}">
                      <a16:creationId xmlns:a16="http://schemas.microsoft.com/office/drawing/2014/main" id="{A111370C-4446-4831-BAB2-223D96CD2D2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78749173"/>
                    </p:ext>
                  </p:extLst>
                </p:nvPr>
              </p:nvGraphicFramePr>
              <p:xfrm>
                <a:off x="1011096" y="4456672"/>
                <a:ext cx="3089275" cy="36671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5" imgW="2031840" imgH="241200" progId="Equation.DSMT4">
                        <p:embed/>
                      </p:oleObj>
                    </mc:Choice>
                    <mc:Fallback>
                      <p:oleObj name="Equation" r:id="rId15" imgW="2031840" imgH="241200" progId="Equation.DSMT4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1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011096" y="4456672"/>
                              <a:ext cx="3089275" cy="36671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E0071011-3476-44EF-8B58-6BFC784B4AF6}"/>
              </a:ext>
            </a:extLst>
          </p:cNvPr>
          <p:cNvGrpSpPr/>
          <p:nvPr/>
        </p:nvGrpSpPr>
        <p:grpSpPr>
          <a:xfrm>
            <a:off x="4879775" y="2695912"/>
            <a:ext cx="3481159" cy="3435279"/>
            <a:chOff x="4879775" y="2695912"/>
            <a:chExt cx="3481159" cy="3435279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CE1A8734-FB6D-426E-9181-6C743B9AE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879775" y="2695912"/>
              <a:ext cx="3481159" cy="3435279"/>
            </a:xfrm>
            <a:prstGeom prst="rect">
              <a:avLst/>
            </a:prstGeom>
          </p:spPr>
        </p:pic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45E6D686-8AF5-46F0-9BD9-7FA4D2E7206D}"/>
                </a:ext>
              </a:extLst>
            </p:cNvPr>
            <p:cNvSpPr/>
            <p:nvPr/>
          </p:nvSpPr>
          <p:spPr>
            <a:xfrm>
              <a:off x="5592417" y="2994991"/>
              <a:ext cx="1822228" cy="2829339"/>
            </a:xfrm>
            <a:custGeom>
              <a:avLst/>
              <a:gdLst>
                <a:gd name="connsiteX0" fmla="*/ 861392 w 1822228"/>
                <a:gd name="connsiteY0" fmla="*/ 99392 h 2829339"/>
                <a:gd name="connsiteX1" fmla="*/ 815009 w 1822228"/>
                <a:gd name="connsiteY1" fmla="*/ 125896 h 2829339"/>
                <a:gd name="connsiteX2" fmla="*/ 788505 w 1822228"/>
                <a:gd name="connsiteY2" fmla="*/ 165652 h 2829339"/>
                <a:gd name="connsiteX3" fmla="*/ 748748 w 1822228"/>
                <a:gd name="connsiteY3" fmla="*/ 225287 h 2829339"/>
                <a:gd name="connsiteX4" fmla="*/ 728870 w 1822228"/>
                <a:gd name="connsiteY4" fmla="*/ 245166 h 2829339"/>
                <a:gd name="connsiteX5" fmla="*/ 722244 w 1822228"/>
                <a:gd name="connsiteY5" fmla="*/ 265044 h 2829339"/>
                <a:gd name="connsiteX6" fmla="*/ 708992 w 1822228"/>
                <a:gd name="connsiteY6" fmla="*/ 291548 h 2829339"/>
                <a:gd name="connsiteX7" fmla="*/ 689113 w 1822228"/>
                <a:gd name="connsiteY7" fmla="*/ 337931 h 2829339"/>
                <a:gd name="connsiteX8" fmla="*/ 669235 w 1822228"/>
                <a:gd name="connsiteY8" fmla="*/ 377687 h 2829339"/>
                <a:gd name="connsiteX9" fmla="*/ 655983 w 1822228"/>
                <a:gd name="connsiteY9" fmla="*/ 404192 h 2829339"/>
                <a:gd name="connsiteX10" fmla="*/ 616226 w 1822228"/>
                <a:gd name="connsiteY10" fmla="*/ 457200 h 2829339"/>
                <a:gd name="connsiteX11" fmla="*/ 602974 w 1822228"/>
                <a:gd name="connsiteY11" fmla="*/ 477079 h 2829339"/>
                <a:gd name="connsiteX12" fmla="*/ 589722 w 1822228"/>
                <a:gd name="connsiteY12" fmla="*/ 503583 h 2829339"/>
                <a:gd name="connsiteX13" fmla="*/ 569844 w 1822228"/>
                <a:gd name="connsiteY13" fmla="*/ 516835 h 2829339"/>
                <a:gd name="connsiteX14" fmla="*/ 549966 w 1822228"/>
                <a:gd name="connsiteY14" fmla="*/ 543339 h 2829339"/>
                <a:gd name="connsiteX15" fmla="*/ 536713 w 1822228"/>
                <a:gd name="connsiteY15" fmla="*/ 563218 h 2829339"/>
                <a:gd name="connsiteX16" fmla="*/ 490331 w 1822228"/>
                <a:gd name="connsiteY16" fmla="*/ 636105 h 2829339"/>
                <a:gd name="connsiteX17" fmla="*/ 437322 w 1822228"/>
                <a:gd name="connsiteY17" fmla="*/ 689113 h 2829339"/>
                <a:gd name="connsiteX18" fmla="*/ 397566 w 1822228"/>
                <a:gd name="connsiteY18" fmla="*/ 715618 h 2829339"/>
                <a:gd name="connsiteX19" fmla="*/ 377687 w 1822228"/>
                <a:gd name="connsiteY19" fmla="*/ 742122 h 2829339"/>
                <a:gd name="connsiteX20" fmla="*/ 284922 w 1822228"/>
                <a:gd name="connsiteY20" fmla="*/ 821635 h 2829339"/>
                <a:gd name="connsiteX21" fmla="*/ 245166 w 1822228"/>
                <a:gd name="connsiteY21" fmla="*/ 848139 h 2829339"/>
                <a:gd name="connsiteX22" fmla="*/ 225287 w 1822228"/>
                <a:gd name="connsiteY22" fmla="*/ 861392 h 2829339"/>
                <a:gd name="connsiteX23" fmla="*/ 172279 w 1822228"/>
                <a:gd name="connsiteY23" fmla="*/ 914400 h 2829339"/>
                <a:gd name="connsiteX24" fmla="*/ 152400 w 1822228"/>
                <a:gd name="connsiteY24" fmla="*/ 934279 h 2829339"/>
                <a:gd name="connsiteX25" fmla="*/ 99392 w 1822228"/>
                <a:gd name="connsiteY25" fmla="*/ 974035 h 2829339"/>
                <a:gd name="connsiteX26" fmla="*/ 79513 w 1822228"/>
                <a:gd name="connsiteY26" fmla="*/ 987287 h 2829339"/>
                <a:gd name="connsiteX27" fmla="*/ 26505 w 1822228"/>
                <a:gd name="connsiteY27" fmla="*/ 1066800 h 2829339"/>
                <a:gd name="connsiteX28" fmla="*/ 13253 w 1822228"/>
                <a:gd name="connsiteY28" fmla="*/ 1113183 h 2829339"/>
                <a:gd name="connsiteX29" fmla="*/ 6626 w 1822228"/>
                <a:gd name="connsiteY29" fmla="*/ 1133061 h 2829339"/>
                <a:gd name="connsiteX30" fmla="*/ 0 w 1822228"/>
                <a:gd name="connsiteY30" fmla="*/ 1172818 h 2829339"/>
                <a:gd name="connsiteX31" fmla="*/ 13253 w 1822228"/>
                <a:gd name="connsiteY31" fmla="*/ 1358348 h 2829339"/>
                <a:gd name="connsiteX32" fmla="*/ 19879 w 1822228"/>
                <a:gd name="connsiteY32" fmla="*/ 1384852 h 2829339"/>
                <a:gd name="connsiteX33" fmla="*/ 66261 w 1822228"/>
                <a:gd name="connsiteY33" fmla="*/ 1477618 h 2829339"/>
                <a:gd name="connsiteX34" fmla="*/ 72887 w 1822228"/>
                <a:gd name="connsiteY34" fmla="*/ 1497496 h 2829339"/>
                <a:gd name="connsiteX35" fmla="*/ 86140 w 1822228"/>
                <a:gd name="connsiteY35" fmla="*/ 1510748 h 2829339"/>
                <a:gd name="connsiteX36" fmla="*/ 145774 w 1822228"/>
                <a:gd name="connsiteY36" fmla="*/ 1590261 h 2829339"/>
                <a:gd name="connsiteX37" fmla="*/ 165653 w 1822228"/>
                <a:gd name="connsiteY37" fmla="*/ 1643270 h 2829339"/>
                <a:gd name="connsiteX38" fmla="*/ 245166 w 1822228"/>
                <a:gd name="connsiteY38" fmla="*/ 1749287 h 2829339"/>
                <a:gd name="connsiteX39" fmla="*/ 271670 w 1822228"/>
                <a:gd name="connsiteY39" fmla="*/ 1789044 h 2829339"/>
                <a:gd name="connsiteX40" fmla="*/ 318053 w 1822228"/>
                <a:gd name="connsiteY40" fmla="*/ 1848679 h 2829339"/>
                <a:gd name="connsiteX41" fmla="*/ 390940 w 1822228"/>
                <a:gd name="connsiteY41" fmla="*/ 1994452 h 2829339"/>
                <a:gd name="connsiteX42" fmla="*/ 430696 w 1822228"/>
                <a:gd name="connsiteY42" fmla="*/ 2067339 h 2829339"/>
                <a:gd name="connsiteX43" fmla="*/ 477079 w 1822228"/>
                <a:gd name="connsiteY43" fmla="*/ 2213113 h 2829339"/>
                <a:gd name="connsiteX44" fmla="*/ 536713 w 1822228"/>
                <a:gd name="connsiteY44" fmla="*/ 2392018 h 2829339"/>
                <a:gd name="connsiteX45" fmla="*/ 583096 w 1822228"/>
                <a:gd name="connsiteY45" fmla="*/ 2484783 h 2829339"/>
                <a:gd name="connsiteX46" fmla="*/ 649357 w 1822228"/>
                <a:gd name="connsiteY46" fmla="*/ 2676939 h 2829339"/>
                <a:gd name="connsiteX47" fmla="*/ 669235 w 1822228"/>
                <a:gd name="connsiteY47" fmla="*/ 2716696 h 2829339"/>
                <a:gd name="connsiteX48" fmla="*/ 695740 w 1822228"/>
                <a:gd name="connsiteY48" fmla="*/ 2749826 h 2829339"/>
                <a:gd name="connsiteX49" fmla="*/ 748748 w 1822228"/>
                <a:gd name="connsiteY49" fmla="*/ 2796209 h 2829339"/>
                <a:gd name="connsiteX50" fmla="*/ 781879 w 1822228"/>
                <a:gd name="connsiteY50" fmla="*/ 2816087 h 2829339"/>
                <a:gd name="connsiteX51" fmla="*/ 821635 w 1822228"/>
                <a:gd name="connsiteY51" fmla="*/ 2829339 h 2829339"/>
                <a:gd name="connsiteX52" fmla="*/ 954157 w 1822228"/>
                <a:gd name="connsiteY52" fmla="*/ 2816087 h 2829339"/>
                <a:gd name="connsiteX53" fmla="*/ 1007166 w 1822228"/>
                <a:gd name="connsiteY53" fmla="*/ 2769705 h 2829339"/>
                <a:gd name="connsiteX54" fmla="*/ 1046922 w 1822228"/>
                <a:gd name="connsiteY54" fmla="*/ 2743200 h 2829339"/>
                <a:gd name="connsiteX55" fmla="*/ 1186070 w 1822228"/>
                <a:gd name="connsiteY55" fmla="*/ 2650435 h 2829339"/>
                <a:gd name="connsiteX56" fmla="*/ 1212574 w 1822228"/>
                <a:gd name="connsiteY56" fmla="*/ 2630557 h 2829339"/>
                <a:gd name="connsiteX57" fmla="*/ 1225826 w 1822228"/>
                <a:gd name="connsiteY57" fmla="*/ 2610679 h 2829339"/>
                <a:gd name="connsiteX58" fmla="*/ 1278835 w 1822228"/>
                <a:gd name="connsiteY58" fmla="*/ 2551044 h 2829339"/>
                <a:gd name="connsiteX59" fmla="*/ 1298713 w 1822228"/>
                <a:gd name="connsiteY59" fmla="*/ 2504661 h 2829339"/>
                <a:gd name="connsiteX60" fmla="*/ 1311966 w 1822228"/>
                <a:gd name="connsiteY60" fmla="*/ 2478157 h 2829339"/>
                <a:gd name="connsiteX61" fmla="*/ 1331844 w 1822228"/>
                <a:gd name="connsiteY61" fmla="*/ 2445026 h 2829339"/>
                <a:gd name="connsiteX62" fmla="*/ 1358348 w 1822228"/>
                <a:gd name="connsiteY62" fmla="*/ 2372139 h 2829339"/>
                <a:gd name="connsiteX63" fmla="*/ 1371600 w 1822228"/>
                <a:gd name="connsiteY63" fmla="*/ 2213113 h 2829339"/>
                <a:gd name="connsiteX64" fmla="*/ 1378226 w 1822228"/>
                <a:gd name="connsiteY64" fmla="*/ 2173357 h 2829339"/>
                <a:gd name="connsiteX65" fmla="*/ 1411357 w 1822228"/>
                <a:gd name="connsiteY65" fmla="*/ 2093844 h 2829339"/>
                <a:gd name="connsiteX66" fmla="*/ 1437861 w 1822228"/>
                <a:gd name="connsiteY66" fmla="*/ 1954696 h 2829339"/>
                <a:gd name="connsiteX67" fmla="*/ 1451113 w 1822228"/>
                <a:gd name="connsiteY67" fmla="*/ 1921566 h 2829339"/>
                <a:gd name="connsiteX68" fmla="*/ 1497496 w 1822228"/>
                <a:gd name="connsiteY68" fmla="*/ 1808922 h 2829339"/>
                <a:gd name="connsiteX69" fmla="*/ 1530626 w 1822228"/>
                <a:gd name="connsiteY69" fmla="*/ 1722783 h 2829339"/>
                <a:gd name="connsiteX70" fmla="*/ 1557131 w 1822228"/>
                <a:gd name="connsiteY70" fmla="*/ 1676400 h 2829339"/>
                <a:gd name="connsiteX71" fmla="*/ 1583635 w 1822228"/>
                <a:gd name="connsiteY71" fmla="*/ 1603513 h 2829339"/>
                <a:gd name="connsiteX72" fmla="*/ 1603513 w 1822228"/>
                <a:gd name="connsiteY72" fmla="*/ 1563757 h 2829339"/>
                <a:gd name="connsiteX73" fmla="*/ 1616766 w 1822228"/>
                <a:gd name="connsiteY73" fmla="*/ 1497496 h 2829339"/>
                <a:gd name="connsiteX74" fmla="*/ 1656522 w 1822228"/>
                <a:gd name="connsiteY74" fmla="*/ 1398105 h 2829339"/>
                <a:gd name="connsiteX75" fmla="*/ 1689653 w 1822228"/>
                <a:gd name="connsiteY75" fmla="*/ 1311966 h 2829339"/>
                <a:gd name="connsiteX76" fmla="*/ 1709531 w 1822228"/>
                <a:gd name="connsiteY76" fmla="*/ 1272209 h 2829339"/>
                <a:gd name="connsiteX77" fmla="*/ 1736035 w 1822228"/>
                <a:gd name="connsiteY77" fmla="*/ 1205948 h 2829339"/>
                <a:gd name="connsiteX78" fmla="*/ 1762540 w 1822228"/>
                <a:gd name="connsiteY78" fmla="*/ 1159566 h 2829339"/>
                <a:gd name="connsiteX79" fmla="*/ 1782418 w 1822228"/>
                <a:gd name="connsiteY79" fmla="*/ 1099931 h 2829339"/>
                <a:gd name="connsiteX80" fmla="*/ 1815548 w 1822228"/>
                <a:gd name="connsiteY80" fmla="*/ 954157 h 2829339"/>
                <a:gd name="connsiteX81" fmla="*/ 1795670 w 1822228"/>
                <a:gd name="connsiteY81" fmla="*/ 576470 h 2829339"/>
                <a:gd name="connsiteX82" fmla="*/ 1736035 w 1822228"/>
                <a:gd name="connsiteY82" fmla="*/ 443948 h 2829339"/>
                <a:gd name="connsiteX83" fmla="*/ 1649896 w 1822228"/>
                <a:gd name="connsiteY83" fmla="*/ 298174 h 2829339"/>
                <a:gd name="connsiteX84" fmla="*/ 1484244 w 1822228"/>
                <a:gd name="connsiteY84" fmla="*/ 159026 h 2829339"/>
                <a:gd name="connsiteX85" fmla="*/ 1437861 w 1822228"/>
                <a:gd name="connsiteY85" fmla="*/ 132522 h 2829339"/>
                <a:gd name="connsiteX86" fmla="*/ 1345096 w 1822228"/>
                <a:gd name="connsiteY86" fmla="*/ 66261 h 2829339"/>
                <a:gd name="connsiteX87" fmla="*/ 1245705 w 1822228"/>
                <a:gd name="connsiteY87" fmla="*/ 26505 h 2829339"/>
                <a:gd name="connsiteX88" fmla="*/ 1219200 w 1822228"/>
                <a:gd name="connsiteY88" fmla="*/ 13252 h 2829339"/>
                <a:gd name="connsiteX89" fmla="*/ 1159566 w 1822228"/>
                <a:gd name="connsiteY89" fmla="*/ 6626 h 2829339"/>
                <a:gd name="connsiteX90" fmla="*/ 1119809 w 1822228"/>
                <a:gd name="connsiteY90" fmla="*/ 0 h 2829339"/>
                <a:gd name="connsiteX91" fmla="*/ 980661 w 1822228"/>
                <a:gd name="connsiteY91" fmla="*/ 6626 h 2829339"/>
                <a:gd name="connsiteX92" fmla="*/ 954157 w 1822228"/>
                <a:gd name="connsiteY92" fmla="*/ 13252 h 2829339"/>
                <a:gd name="connsiteX93" fmla="*/ 934279 w 1822228"/>
                <a:gd name="connsiteY93" fmla="*/ 26505 h 2829339"/>
                <a:gd name="connsiteX94" fmla="*/ 861392 w 1822228"/>
                <a:gd name="connsiteY94" fmla="*/ 59635 h 2829339"/>
                <a:gd name="connsiteX95" fmla="*/ 861392 w 1822228"/>
                <a:gd name="connsiteY95" fmla="*/ 99392 h 282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1822228" h="2829339">
                  <a:moveTo>
                    <a:pt x="861392" y="99392"/>
                  </a:moveTo>
                  <a:cubicBezTo>
                    <a:pt x="853662" y="110435"/>
                    <a:pt x="828185" y="113918"/>
                    <a:pt x="815009" y="125896"/>
                  </a:cubicBezTo>
                  <a:cubicBezTo>
                    <a:pt x="803224" y="136610"/>
                    <a:pt x="797340" y="152400"/>
                    <a:pt x="788505" y="165652"/>
                  </a:cubicBezTo>
                  <a:lnTo>
                    <a:pt x="748748" y="225287"/>
                  </a:lnTo>
                  <a:lnTo>
                    <a:pt x="728870" y="245166"/>
                  </a:lnTo>
                  <a:cubicBezTo>
                    <a:pt x="726661" y="251792"/>
                    <a:pt x="724995" y="258624"/>
                    <a:pt x="722244" y="265044"/>
                  </a:cubicBezTo>
                  <a:cubicBezTo>
                    <a:pt x="718353" y="274123"/>
                    <a:pt x="712460" y="282299"/>
                    <a:pt x="708992" y="291548"/>
                  </a:cubicBezTo>
                  <a:cubicBezTo>
                    <a:pt x="690655" y="340447"/>
                    <a:pt x="715970" y="297646"/>
                    <a:pt x="689113" y="337931"/>
                  </a:cubicBezTo>
                  <a:cubicBezTo>
                    <a:pt x="676964" y="374378"/>
                    <a:pt x="689787" y="341720"/>
                    <a:pt x="669235" y="377687"/>
                  </a:cubicBezTo>
                  <a:cubicBezTo>
                    <a:pt x="664334" y="386263"/>
                    <a:pt x="661462" y="395973"/>
                    <a:pt x="655983" y="404192"/>
                  </a:cubicBezTo>
                  <a:cubicBezTo>
                    <a:pt x="643731" y="422569"/>
                    <a:pt x="628477" y="438822"/>
                    <a:pt x="616226" y="457200"/>
                  </a:cubicBezTo>
                  <a:cubicBezTo>
                    <a:pt x="611809" y="463826"/>
                    <a:pt x="606925" y="470165"/>
                    <a:pt x="602974" y="477079"/>
                  </a:cubicBezTo>
                  <a:cubicBezTo>
                    <a:pt x="598073" y="485655"/>
                    <a:pt x="596045" y="495995"/>
                    <a:pt x="589722" y="503583"/>
                  </a:cubicBezTo>
                  <a:cubicBezTo>
                    <a:pt x="584624" y="509701"/>
                    <a:pt x="575475" y="511204"/>
                    <a:pt x="569844" y="516835"/>
                  </a:cubicBezTo>
                  <a:cubicBezTo>
                    <a:pt x="562035" y="524644"/>
                    <a:pt x="556385" y="534353"/>
                    <a:pt x="549966" y="543339"/>
                  </a:cubicBezTo>
                  <a:cubicBezTo>
                    <a:pt x="545337" y="549819"/>
                    <a:pt x="540810" y="556389"/>
                    <a:pt x="536713" y="563218"/>
                  </a:cubicBezTo>
                  <a:cubicBezTo>
                    <a:pt x="520853" y="589650"/>
                    <a:pt x="510893" y="613674"/>
                    <a:pt x="490331" y="636105"/>
                  </a:cubicBezTo>
                  <a:cubicBezTo>
                    <a:pt x="473446" y="654525"/>
                    <a:pt x="454992" y="671443"/>
                    <a:pt x="437322" y="689113"/>
                  </a:cubicBezTo>
                  <a:cubicBezTo>
                    <a:pt x="412504" y="713931"/>
                    <a:pt x="426335" y="706028"/>
                    <a:pt x="397566" y="715618"/>
                  </a:cubicBezTo>
                  <a:cubicBezTo>
                    <a:pt x="390940" y="724453"/>
                    <a:pt x="384874" y="733737"/>
                    <a:pt x="377687" y="742122"/>
                  </a:cubicBezTo>
                  <a:cubicBezTo>
                    <a:pt x="356885" y="766390"/>
                    <a:pt x="293796" y="815719"/>
                    <a:pt x="284922" y="821635"/>
                  </a:cubicBezTo>
                  <a:lnTo>
                    <a:pt x="245166" y="848139"/>
                  </a:lnTo>
                  <a:cubicBezTo>
                    <a:pt x="238540" y="852557"/>
                    <a:pt x="230065" y="855021"/>
                    <a:pt x="225287" y="861392"/>
                  </a:cubicBezTo>
                  <a:cubicBezTo>
                    <a:pt x="191588" y="906324"/>
                    <a:pt x="220865" y="871887"/>
                    <a:pt x="172279" y="914400"/>
                  </a:cubicBezTo>
                  <a:cubicBezTo>
                    <a:pt x="165227" y="920571"/>
                    <a:pt x="159653" y="928345"/>
                    <a:pt x="152400" y="934279"/>
                  </a:cubicBezTo>
                  <a:cubicBezTo>
                    <a:pt x="135306" y="948265"/>
                    <a:pt x="117770" y="961784"/>
                    <a:pt x="99392" y="974035"/>
                  </a:cubicBezTo>
                  <a:cubicBezTo>
                    <a:pt x="92766" y="978452"/>
                    <a:pt x="85144" y="981656"/>
                    <a:pt x="79513" y="987287"/>
                  </a:cubicBezTo>
                  <a:cubicBezTo>
                    <a:pt x="54430" y="1012370"/>
                    <a:pt x="44231" y="1035779"/>
                    <a:pt x="26505" y="1066800"/>
                  </a:cubicBezTo>
                  <a:cubicBezTo>
                    <a:pt x="22088" y="1082261"/>
                    <a:pt x="17874" y="1097782"/>
                    <a:pt x="13253" y="1113183"/>
                  </a:cubicBezTo>
                  <a:cubicBezTo>
                    <a:pt x="11246" y="1119873"/>
                    <a:pt x="8141" y="1126243"/>
                    <a:pt x="6626" y="1133061"/>
                  </a:cubicBezTo>
                  <a:cubicBezTo>
                    <a:pt x="3711" y="1146176"/>
                    <a:pt x="2209" y="1159566"/>
                    <a:pt x="0" y="1172818"/>
                  </a:cubicBezTo>
                  <a:cubicBezTo>
                    <a:pt x="4418" y="1234661"/>
                    <a:pt x="-1784" y="1298198"/>
                    <a:pt x="13253" y="1358348"/>
                  </a:cubicBezTo>
                  <a:cubicBezTo>
                    <a:pt x="15462" y="1367183"/>
                    <a:pt x="16181" y="1376530"/>
                    <a:pt x="19879" y="1384852"/>
                  </a:cubicBezTo>
                  <a:cubicBezTo>
                    <a:pt x="33920" y="1416444"/>
                    <a:pt x="55328" y="1444820"/>
                    <a:pt x="66261" y="1477618"/>
                  </a:cubicBezTo>
                  <a:cubicBezTo>
                    <a:pt x="68470" y="1484244"/>
                    <a:pt x="69293" y="1491507"/>
                    <a:pt x="72887" y="1497496"/>
                  </a:cubicBezTo>
                  <a:cubicBezTo>
                    <a:pt x="76101" y="1502853"/>
                    <a:pt x="82392" y="1505750"/>
                    <a:pt x="86140" y="1510748"/>
                  </a:cubicBezTo>
                  <a:cubicBezTo>
                    <a:pt x="167319" y="1618985"/>
                    <a:pt x="53595" y="1479646"/>
                    <a:pt x="145774" y="1590261"/>
                  </a:cubicBezTo>
                  <a:cubicBezTo>
                    <a:pt x="152400" y="1607931"/>
                    <a:pt x="155651" y="1627267"/>
                    <a:pt x="165653" y="1643270"/>
                  </a:cubicBezTo>
                  <a:cubicBezTo>
                    <a:pt x="189065" y="1680729"/>
                    <a:pt x="220663" y="1712532"/>
                    <a:pt x="245166" y="1749287"/>
                  </a:cubicBezTo>
                  <a:cubicBezTo>
                    <a:pt x="254001" y="1762539"/>
                    <a:pt x="262251" y="1776200"/>
                    <a:pt x="271670" y="1789044"/>
                  </a:cubicBezTo>
                  <a:cubicBezTo>
                    <a:pt x="286562" y="1809352"/>
                    <a:pt x="304706" y="1827324"/>
                    <a:pt x="318053" y="1848679"/>
                  </a:cubicBezTo>
                  <a:cubicBezTo>
                    <a:pt x="401564" y="1982297"/>
                    <a:pt x="346151" y="1904874"/>
                    <a:pt x="390940" y="1994452"/>
                  </a:cubicBezTo>
                  <a:cubicBezTo>
                    <a:pt x="403317" y="2019205"/>
                    <a:pt x="420115" y="2041767"/>
                    <a:pt x="430696" y="2067339"/>
                  </a:cubicBezTo>
                  <a:cubicBezTo>
                    <a:pt x="538693" y="2328333"/>
                    <a:pt x="446086" y="2117033"/>
                    <a:pt x="477079" y="2213113"/>
                  </a:cubicBezTo>
                  <a:cubicBezTo>
                    <a:pt x="496377" y="2272938"/>
                    <a:pt x="513367" y="2333653"/>
                    <a:pt x="536713" y="2392018"/>
                  </a:cubicBezTo>
                  <a:cubicBezTo>
                    <a:pt x="567319" y="2468532"/>
                    <a:pt x="548945" y="2439248"/>
                    <a:pt x="583096" y="2484783"/>
                  </a:cubicBezTo>
                  <a:cubicBezTo>
                    <a:pt x="605183" y="2548835"/>
                    <a:pt x="619057" y="2616338"/>
                    <a:pt x="649357" y="2676939"/>
                  </a:cubicBezTo>
                  <a:cubicBezTo>
                    <a:pt x="655983" y="2690191"/>
                    <a:pt x="661280" y="2704196"/>
                    <a:pt x="669235" y="2716696"/>
                  </a:cubicBezTo>
                  <a:cubicBezTo>
                    <a:pt x="676828" y="2728628"/>
                    <a:pt x="686279" y="2739314"/>
                    <a:pt x="695740" y="2749826"/>
                  </a:cubicBezTo>
                  <a:cubicBezTo>
                    <a:pt x="720117" y="2776911"/>
                    <a:pt x="723210" y="2780248"/>
                    <a:pt x="748748" y="2796209"/>
                  </a:cubicBezTo>
                  <a:cubicBezTo>
                    <a:pt x="759669" y="2803035"/>
                    <a:pt x="770154" y="2810758"/>
                    <a:pt x="781879" y="2816087"/>
                  </a:cubicBezTo>
                  <a:cubicBezTo>
                    <a:pt x="794596" y="2821867"/>
                    <a:pt x="821635" y="2829339"/>
                    <a:pt x="821635" y="2829339"/>
                  </a:cubicBezTo>
                  <a:cubicBezTo>
                    <a:pt x="865809" y="2824922"/>
                    <a:pt x="910625" y="2824793"/>
                    <a:pt x="954157" y="2816087"/>
                  </a:cubicBezTo>
                  <a:cubicBezTo>
                    <a:pt x="992788" y="2808361"/>
                    <a:pt x="982963" y="2791219"/>
                    <a:pt x="1007166" y="2769705"/>
                  </a:cubicBezTo>
                  <a:cubicBezTo>
                    <a:pt x="1019070" y="2759124"/>
                    <a:pt x="1033380" y="2751583"/>
                    <a:pt x="1046922" y="2743200"/>
                  </a:cubicBezTo>
                  <a:cubicBezTo>
                    <a:pt x="1201780" y="2647335"/>
                    <a:pt x="1098471" y="2720514"/>
                    <a:pt x="1186070" y="2650435"/>
                  </a:cubicBezTo>
                  <a:cubicBezTo>
                    <a:pt x="1194693" y="2643536"/>
                    <a:pt x="1204765" y="2638366"/>
                    <a:pt x="1212574" y="2630557"/>
                  </a:cubicBezTo>
                  <a:cubicBezTo>
                    <a:pt x="1218205" y="2624926"/>
                    <a:pt x="1220643" y="2616725"/>
                    <a:pt x="1225826" y="2610679"/>
                  </a:cubicBezTo>
                  <a:cubicBezTo>
                    <a:pt x="1247742" y="2585111"/>
                    <a:pt x="1261039" y="2581551"/>
                    <a:pt x="1278835" y="2551044"/>
                  </a:cubicBezTo>
                  <a:cubicBezTo>
                    <a:pt x="1287311" y="2536514"/>
                    <a:pt x="1291752" y="2519974"/>
                    <a:pt x="1298713" y="2504661"/>
                  </a:cubicBezTo>
                  <a:cubicBezTo>
                    <a:pt x="1302800" y="2495669"/>
                    <a:pt x="1307169" y="2486792"/>
                    <a:pt x="1311966" y="2478157"/>
                  </a:cubicBezTo>
                  <a:cubicBezTo>
                    <a:pt x="1318221" y="2466899"/>
                    <a:pt x="1326447" y="2456720"/>
                    <a:pt x="1331844" y="2445026"/>
                  </a:cubicBezTo>
                  <a:cubicBezTo>
                    <a:pt x="1340779" y="2425667"/>
                    <a:pt x="1350713" y="2395045"/>
                    <a:pt x="1358348" y="2372139"/>
                  </a:cubicBezTo>
                  <a:cubicBezTo>
                    <a:pt x="1362765" y="2319130"/>
                    <a:pt x="1366307" y="2266041"/>
                    <a:pt x="1371600" y="2213113"/>
                  </a:cubicBezTo>
                  <a:cubicBezTo>
                    <a:pt x="1372937" y="2199745"/>
                    <a:pt x="1373977" y="2186102"/>
                    <a:pt x="1378226" y="2173357"/>
                  </a:cubicBezTo>
                  <a:cubicBezTo>
                    <a:pt x="1387306" y="2146117"/>
                    <a:pt x="1411357" y="2093844"/>
                    <a:pt x="1411357" y="2093844"/>
                  </a:cubicBezTo>
                  <a:cubicBezTo>
                    <a:pt x="1419907" y="2038269"/>
                    <a:pt x="1422248" y="2005440"/>
                    <a:pt x="1437861" y="1954696"/>
                  </a:cubicBezTo>
                  <a:cubicBezTo>
                    <a:pt x="1441359" y="1943328"/>
                    <a:pt x="1446696" y="1932609"/>
                    <a:pt x="1451113" y="1921566"/>
                  </a:cubicBezTo>
                  <a:cubicBezTo>
                    <a:pt x="1464337" y="1842230"/>
                    <a:pt x="1447090" y="1918900"/>
                    <a:pt x="1497496" y="1808922"/>
                  </a:cubicBezTo>
                  <a:cubicBezTo>
                    <a:pt x="1510314" y="1780956"/>
                    <a:pt x="1515363" y="1749493"/>
                    <a:pt x="1530626" y="1722783"/>
                  </a:cubicBezTo>
                  <a:cubicBezTo>
                    <a:pt x="1539461" y="1707322"/>
                    <a:pt x="1549899" y="1692673"/>
                    <a:pt x="1557131" y="1676400"/>
                  </a:cubicBezTo>
                  <a:cubicBezTo>
                    <a:pt x="1567631" y="1652776"/>
                    <a:pt x="1573792" y="1627418"/>
                    <a:pt x="1583635" y="1603513"/>
                  </a:cubicBezTo>
                  <a:cubicBezTo>
                    <a:pt x="1589276" y="1589813"/>
                    <a:pt x="1596887" y="1577009"/>
                    <a:pt x="1603513" y="1563757"/>
                  </a:cubicBezTo>
                  <a:cubicBezTo>
                    <a:pt x="1607931" y="1541670"/>
                    <a:pt x="1609901" y="1518949"/>
                    <a:pt x="1616766" y="1497496"/>
                  </a:cubicBezTo>
                  <a:cubicBezTo>
                    <a:pt x="1627641" y="1463511"/>
                    <a:pt x="1645238" y="1431956"/>
                    <a:pt x="1656522" y="1398105"/>
                  </a:cubicBezTo>
                  <a:cubicBezTo>
                    <a:pt x="1670880" y="1355030"/>
                    <a:pt x="1669344" y="1355968"/>
                    <a:pt x="1689653" y="1311966"/>
                  </a:cubicBezTo>
                  <a:cubicBezTo>
                    <a:pt x="1695862" y="1298513"/>
                    <a:pt x="1703592" y="1285783"/>
                    <a:pt x="1709531" y="1272209"/>
                  </a:cubicBezTo>
                  <a:cubicBezTo>
                    <a:pt x="1719066" y="1250415"/>
                    <a:pt x="1725906" y="1227472"/>
                    <a:pt x="1736035" y="1205948"/>
                  </a:cubicBezTo>
                  <a:cubicBezTo>
                    <a:pt x="1743617" y="1189836"/>
                    <a:pt x="1755403" y="1175880"/>
                    <a:pt x="1762540" y="1159566"/>
                  </a:cubicBezTo>
                  <a:cubicBezTo>
                    <a:pt x="1770939" y="1140369"/>
                    <a:pt x="1776397" y="1120001"/>
                    <a:pt x="1782418" y="1099931"/>
                  </a:cubicBezTo>
                  <a:cubicBezTo>
                    <a:pt x="1804736" y="1025538"/>
                    <a:pt x="1801770" y="1029937"/>
                    <a:pt x="1815548" y="954157"/>
                  </a:cubicBezTo>
                  <a:cubicBezTo>
                    <a:pt x="1821698" y="806550"/>
                    <a:pt x="1833446" y="730481"/>
                    <a:pt x="1795670" y="576470"/>
                  </a:cubicBezTo>
                  <a:cubicBezTo>
                    <a:pt x="1784130" y="529424"/>
                    <a:pt x="1756595" y="487809"/>
                    <a:pt x="1736035" y="443948"/>
                  </a:cubicBezTo>
                  <a:cubicBezTo>
                    <a:pt x="1715172" y="399440"/>
                    <a:pt x="1685113" y="334922"/>
                    <a:pt x="1649896" y="298174"/>
                  </a:cubicBezTo>
                  <a:cubicBezTo>
                    <a:pt x="1629803" y="277207"/>
                    <a:pt x="1524700" y="186839"/>
                    <a:pt x="1484244" y="159026"/>
                  </a:cubicBezTo>
                  <a:cubicBezTo>
                    <a:pt x="1469570" y="148938"/>
                    <a:pt x="1452677" y="142400"/>
                    <a:pt x="1437861" y="132522"/>
                  </a:cubicBezTo>
                  <a:cubicBezTo>
                    <a:pt x="1423964" y="123257"/>
                    <a:pt x="1365838" y="76138"/>
                    <a:pt x="1345096" y="66261"/>
                  </a:cubicBezTo>
                  <a:cubicBezTo>
                    <a:pt x="1312880" y="50920"/>
                    <a:pt x="1277620" y="42463"/>
                    <a:pt x="1245705" y="26505"/>
                  </a:cubicBezTo>
                  <a:cubicBezTo>
                    <a:pt x="1236870" y="22087"/>
                    <a:pt x="1228825" y="15473"/>
                    <a:pt x="1219200" y="13252"/>
                  </a:cubicBezTo>
                  <a:cubicBezTo>
                    <a:pt x="1199712" y="8755"/>
                    <a:pt x="1179391" y="9269"/>
                    <a:pt x="1159566" y="6626"/>
                  </a:cubicBezTo>
                  <a:cubicBezTo>
                    <a:pt x="1146249" y="4850"/>
                    <a:pt x="1133061" y="2209"/>
                    <a:pt x="1119809" y="0"/>
                  </a:cubicBezTo>
                  <a:cubicBezTo>
                    <a:pt x="1073426" y="2209"/>
                    <a:pt x="1026948" y="2923"/>
                    <a:pt x="980661" y="6626"/>
                  </a:cubicBezTo>
                  <a:cubicBezTo>
                    <a:pt x="971583" y="7352"/>
                    <a:pt x="962527" y="9665"/>
                    <a:pt x="954157" y="13252"/>
                  </a:cubicBezTo>
                  <a:cubicBezTo>
                    <a:pt x="946837" y="16389"/>
                    <a:pt x="941193" y="22554"/>
                    <a:pt x="934279" y="26505"/>
                  </a:cubicBezTo>
                  <a:cubicBezTo>
                    <a:pt x="910892" y="39869"/>
                    <a:pt x="885923" y="48485"/>
                    <a:pt x="861392" y="59635"/>
                  </a:cubicBezTo>
                  <a:cubicBezTo>
                    <a:pt x="852400" y="63722"/>
                    <a:pt x="869122" y="88349"/>
                    <a:pt x="861392" y="99392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68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软间隔线性支持向量机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47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D77C8F42-20AA-4686-9710-3A72AE1A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990600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 软间隔线性支持向量机的对偶问题</a:t>
            </a:r>
            <a:endParaRPr lang="en-US" altLang="zh-CN" sz="20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软间隔支持向量与硬间隔支持向量的区别</a:t>
            </a:r>
            <a:r>
              <a:rPr lang="en-US" altLang="zh-CN" sz="2000" dirty="0">
                <a:cs typeface="Times New Roman" panose="02020603050405020304" pitchFamily="18" charset="0"/>
              </a:rPr>
              <a:t>:</a:t>
            </a:r>
            <a:endParaRPr lang="en-US" altLang="zh-CN" sz="2000" b="1" dirty="0"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18500C1-51E4-47A0-9FE8-A88713C81BAD}"/>
              </a:ext>
            </a:extLst>
          </p:cNvPr>
          <p:cNvSpPr/>
          <p:nvPr/>
        </p:nvSpPr>
        <p:spPr>
          <a:xfrm>
            <a:off x="702776" y="2886501"/>
            <a:ext cx="3487088" cy="1330658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40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BF6F001-72A8-4379-A36E-AFCA6A04F91F}"/>
              </a:ext>
            </a:extLst>
          </p:cNvPr>
          <p:cNvSpPr/>
          <p:nvPr/>
        </p:nvSpPr>
        <p:spPr>
          <a:xfrm>
            <a:off x="708263" y="4507538"/>
            <a:ext cx="3487088" cy="1968325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40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C9F245A-5FC1-411C-B9F8-DDA53E47B36C}"/>
              </a:ext>
            </a:extLst>
          </p:cNvPr>
          <p:cNvSpPr txBox="1"/>
          <p:nvPr/>
        </p:nvSpPr>
        <p:spPr>
          <a:xfrm>
            <a:off x="957207" y="2715540"/>
            <a:ext cx="1018706" cy="341919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硬间隔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7C560B0-5F99-459F-9DAC-E9EC529192FC}"/>
              </a:ext>
            </a:extLst>
          </p:cNvPr>
          <p:cNvSpPr txBox="1"/>
          <p:nvPr/>
        </p:nvSpPr>
        <p:spPr>
          <a:xfrm>
            <a:off x="982549" y="4336577"/>
            <a:ext cx="1018706" cy="341919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软间隔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4B3C488-C97B-40D0-8E9C-878DDFC3C8A6}"/>
              </a:ext>
            </a:extLst>
          </p:cNvPr>
          <p:cNvSpPr txBox="1"/>
          <p:nvPr/>
        </p:nvSpPr>
        <p:spPr>
          <a:xfrm>
            <a:off x="957206" y="3294943"/>
            <a:ext cx="3232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支持向量出现在间隔的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边界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068EB98-9ADB-4232-BCA5-224B3EB6123B}"/>
              </a:ext>
            </a:extLst>
          </p:cNvPr>
          <p:cNvSpPr txBox="1"/>
          <p:nvPr/>
        </p:nvSpPr>
        <p:spPr>
          <a:xfrm>
            <a:off x="957207" y="4914124"/>
            <a:ext cx="32381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支持向量可能在间隔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边界与分隔超平面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也可能在分隔超平面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分类错误的一侧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10F39ADD-24B1-41A9-97FC-4908BB8A0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775" y="2695912"/>
            <a:ext cx="3481159" cy="3435279"/>
          </a:xfrm>
          <a:prstGeom prst="rect">
            <a:avLst/>
          </a:prstGeom>
        </p:spPr>
      </p:pic>
      <p:cxnSp>
        <p:nvCxnSpPr>
          <p:cNvPr id="20" name="连接符: 曲线 19">
            <a:extLst>
              <a:ext uri="{FF2B5EF4-FFF2-40B4-BE49-F238E27FC236}">
                <a16:creationId xmlns:a16="http://schemas.microsoft.com/office/drawing/2014/main" id="{806B79C4-9DF7-4B61-9DE2-6EDF916EAAA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771392" y="2649467"/>
            <a:ext cx="1217873" cy="341194"/>
          </a:xfrm>
          <a:prstGeom prst="curvedConnector3">
            <a:avLst>
              <a:gd name="adj1" fmla="val 51681"/>
            </a:avLst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61B22E85-B020-47E6-AEB2-F44F7019E151}"/>
              </a:ext>
            </a:extLst>
          </p:cNvPr>
          <p:cNvSpPr txBox="1"/>
          <p:nvPr/>
        </p:nvSpPr>
        <p:spPr>
          <a:xfrm>
            <a:off x="6100549" y="1812223"/>
            <a:ext cx="2088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支持向量！</a:t>
            </a: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8FB031D0-98FA-4769-8F32-17DD4A3CF410}"/>
              </a:ext>
            </a:extLst>
          </p:cNvPr>
          <p:cNvSpPr/>
          <p:nvPr/>
        </p:nvSpPr>
        <p:spPr>
          <a:xfrm>
            <a:off x="5592417" y="2994991"/>
            <a:ext cx="1822228" cy="2829339"/>
          </a:xfrm>
          <a:custGeom>
            <a:avLst/>
            <a:gdLst>
              <a:gd name="connsiteX0" fmla="*/ 861392 w 1822228"/>
              <a:gd name="connsiteY0" fmla="*/ 99392 h 2829339"/>
              <a:gd name="connsiteX1" fmla="*/ 815009 w 1822228"/>
              <a:gd name="connsiteY1" fmla="*/ 125896 h 2829339"/>
              <a:gd name="connsiteX2" fmla="*/ 788505 w 1822228"/>
              <a:gd name="connsiteY2" fmla="*/ 165652 h 2829339"/>
              <a:gd name="connsiteX3" fmla="*/ 748748 w 1822228"/>
              <a:gd name="connsiteY3" fmla="*/ 225287 h 2829339"/>
              <a:gd name="connsiteX4" fmla="*/ 728870 w 1822228"/>
              <a:gd name="connsiteY4" fmla="*/ 245166 h 2829339"/>
              <a:gd name="connsiteX5" fmla="*/ 722244 w 1822228"/>
              <a:gd name="connsiteY5" fmla="*/ 265044 h 2829339"/>
              <a:gd name="connsiteX6" fmla="*/ 708992 w 1822228"/>
              <a:gd name="connsiteY6" fmla="*/ 291548 h 2829339"/>
              <a:gd name="connsiteX7" fmla="*/ 689113 w 1822228"/>
              <a:gd name="connsiteY7" fmla="*/ 337931 h 2829339"/>
              <a:gd name="connsiteX8" fmla="*/ 669235 w 1822228"/>
              <a:gd name="connsiteY8" fmla="*/ 377687 h 2829339"/>
              <a:gd name="connsiteX9" fmla="*/ 655983 w 1822228"/>
              <a:gd name="connsiteY9" fmla="*/ 404192 h 2829339"/>
              <a:gd name="connsiteX10" fmla="*/ 616226 w 1822228"/>
              <a:gd name="connsiteY10" fmla="*/ 457200 h 2829339"/>
              <a:gd name="connsiteX11" fmla="*/ 602974 w 1822228"/>
              <a:gd name="connsiteY11" fmla="*/ 477079 h 2829339"/>
              <a:gd name="connsiteX12" fmla="*/ 589722 w 1822228"/>
              <a:gd name="connsiteY12" fmla="*/ 503583 h 2829339"/>
              <a:gd name="connsiteX13" fmla="*/ 569844 w 1822228"/>
              <a:gd name="connsiteY13" fmla="*/ 516835 h 2829339"/>
              <a:gd name="connsiteX14" fmla="*/ 549966 w 1822228"/>
              <a:gd name="connsiteY14" fmla="*/ 543339 h 2829339"/>
              <a:gd name="connsiteX15" fmla="*/ 536713 w 1822228"/>
              <a:gd name="connsiteY15" fmla="*/ 563218 h 2829339"/>
              <a:gd name="connsiteX16" fmla="*/ 490331 w 1822228"/>
              <a:gd name="connsiteY16" fmla="*/ 636105 h 2829339"/>
              <a:gd name="connsiteX17" fmla="*/ 437322 w 1822228"/>
              <a:gd name="connsiteY17" fmla="*/ 689113 h 2829339"/>
              <a:gd name="connsiteX18" fmla="*/ 397566 w 1822228"/>
              <a:gd name="connsiteY18" fmla="*/ 715618 h 2829339"/>
              <a:gd name="connsiteX19" fmla="*/ 377687 w 1822228"/>
              <a:gd name="connsiteY19" fmla="*/ 742122 h 2829339"/>
              <a:gd name="connsiteX20" fmla="*/ 284922 w 1822228"/>
              <a:gd name="connsiteY20" fmla="*/ 821635 h 2829339"/>
              <a:gd name="connsiteX21" fmla="*/ 245166 w 1822228"/>
              <a:gd name="connsiteY21" fmla="*/ 848139 h 2829339"/>
              <a:gd name="connsiteX22" fmla="*/ 225287 w 1822228"/>
              <a:gd name="connsiteY22" fmla="*/ 861392 h 2829339"/>
              <a:gd name="connsiteX23" fmla="*/ 172279 w 1822228"/>
              <a:gd name="connsiteY23" fmla="*/ 914400 h 2829339"/>
              <a:gd name="connsiteX24" fmla="*/ 152400 w 1822228"/>
              <a:gd name="connsiteY24" fmla="*/ 934279 h 2829339"/>
              <a:gd name="connsiteX25" fmla="*/ 99392 w 1822228"/>
              <a:gd name="connsiteY25" fmla="*/ 974035 h 2829339"/>
              <a:gd name="connsiteX26" fmla="*/ 79513 w 1822228"/>
              <a:gd name="connsiteY26" fmla="*/ 987287 h 2829339"/>
              <a:gd name="connsiteX27" fmla="*/ 26505 w 1822228"/>
              <a:gd name="connsiteY27" fmla="*/ 1066800 h 2829339"/>
              <a:gd name="connsiteX28" fmla="*/ 13253 w 1822228"/>
              <a:gd name="connsiteY28" fmla="*/ 1113183 h 2829339"/>
              <a:gd name="connsiteX29" fmla="*/ 6626 w 1822228"/>
              <a:gd name="connsiteY29" fmla="*/ 1133061 h 2829339"/>
              <a:gd name="connsiteX30" fmla="*/ 0 w 1822228"/>
              <a:gd name="connsiteY30" fmla="*/ 1172818 h 2829339"/>
              <a:gd name="connsiteX31" fmla="*/ 13253 w 1822228"/>
              <a:gd name="connsiteY31" fmla="*/ 1358348 h 2829339"/>
              <a:gd name="connsiteX32" fmla="*/ 19879 w 1822228"/>
              <a:gd name="connsiteY32" fmla="*/ 1384852 h 2829339"/>
              <a:gd name="connsiteX33" fmla="*/ 66261 w 1822228"/>
              <a:gd name="connsiteY33" fmla="*/ 1477618 h 2829339"/>
              <a:gd name="connsiteX34" fmla="*/ 72887 w 1822228"/>
              <a:gd name="connsiteY34" fmla="*/ 1497496 h 2829339"/>
              <a:gd name="connsiteX35" fmla="*/ 86140 w 1822228"/>
              <a:gd name="connsiteY35" fmla="*/ 1510748 h 2829339"/>
              <a:gd name="connsiteX36" fmla="*/ 145774 w 1822228"/>
              <a:gd name="connsiteY36" fmla="*/ 1590261 h 2829339"/>
              <a:gd name="connsiteX37" fmla="*/ 165653 w 1822228"/>
              <a:gd name="connsiteY37" fmla="*/ 1643270 h 2829339"/>
              <a:gd name="connsiteX38" fmla="*/ 245166 w 1822228"/>
              <a:gd name="connsiteY38" fmla="*/ 1749287 h 2829339"/>
              <a:gd name="connsiteX39" fmla="*/ 271670 w 1822228"/>
              <a:gd name="connsiteY39" fmla="*/ 1789044 h 2829339"/>
              <a:gd name="connsiteX40" fmla="*/ 318053 w 1822228"/>
              <a:gd name="connsiteY40" fmla="*/ 1848679 h 2829339"/>
              <a:gd name="connsiteX41" fmla="*/ 390940 w 1822228"/>
              <a:gd name="connsiteY41" fmla="*/ 1994452 h 2829339"/>
              <a:gd name="connsiteX42" fmla="*/ 430696 w 1822228"/>
              <a:gd name="connsiteY42" fmla="*/ 2067339 h 2829339"/>
              <a:gd name="connsiteX43" fmla="*/ 477079 w 1822228"/>
              <a:gd name="connsiteY43" fmla="*/ 2213113 h 2829339"/>
              <a:gd name="connsiteX44" fmla="*/ 536713 w 1822228"/>
              <a:gd name="connsiteY44" fmla="*/ 2392018 h 2829339"/>
              <a:gd name="connsiteX45" fmla="*/ 583096 w 1822228"/>
              <a:gd name="connsiteY45" fmla="*/ 2484783 h 2829339"/>
              <a:gd name="connsiteX46" fmla="*/ 649357 w 1822228"/>
              <a:gd name="connsiteY46" fmla="*/ 2676939 h 2829339"/>
              <a:gd name="connsiteX47" fmla="*/ 669235 w 1822228"/>
              <a:gd name="connsiteY47" fmla="*/ 2716696 h 2829339"/>
              <a:gd name="connsiteX48" fmla="*/ 695740 w 1822228"/>
              <a:gd name="connsiteY48" fmla="*/ 2749826 h 2829339"/>
              <a:gd name="connsiteX49" fmla="*/ 748748 w 1822228"/>
              <a:gd name="connsiteY49" fmla="*/ 2796209 h 2829339"/>
              <a:gd name="connsiteX50" fmla="*/ 781879 w 1822228"/>
              <a:gd name="connsiteY50" fmla="*/ 2816087 h 2829339"/>
              <a:gd name="connsiteX51" fmla="*/ 821635 w 1822228"/>
              <a:gd name="connsiteY51" fmla="*/ 2829339 h 2829339"/>
              <a:gd name="connsiteX52" fmla="*/ 954157 w 1822228"/>
              <a:gd name="connsiteY52" fmla="*/ 2816087 h 2829339"/>
              <a:gd name="connsiteX53" fmla="*/ 1007166 w 1822228"/>
              <a:gd name="connsiteY53" fmla="*/ 2769705 h 2829339"/>
              <a:gd name="connsiteX54" fmla="*/ 1046922 w 1822228"/>
              <a:gd name="connsiteY54" fmla="*/ 2743200 h 2829339"/>
              <a:gd name="connsiteX55" fmla="*/ 1186070 w 1822228"/>
              <a:gd name="connsiteY55" fmla="*/ 2650435 h 2829339"/>
              <a:gd name="connsiteX56" fmla="*/ 1212574 w 1822228"/>
              <a:gd name="connsiteY56" fmla="*/ 2630557 h 2829339"/>
              <a:gd name="connsiteX57" fmla="*/ 1225826 w 1822228"/>
              <a:gd name="connsiteY57" fmla="*/ 2610679 h 2829339"/>
              <a:gd name="connsiteX58" fmla="*/ 1278835 w 1822228"/>
              <a:gd name="connsiteY58" fmla="*/ 2551044 h 2829339"/>
              <a:gd name="connsiteX59" fmla="*/ 1298713 w 1822228"/>
              <a:gd name="connsiteY59" fmla="*/ 2504661 h 2829339"/>
              <a:gd name="connsiteX60" fmla="*/ 1311966 w 1822228"/>
              <a:gd name="connsiteY60" fmla="*/ 2478157 h 2829339"/>
              <a:gd name="connsiteX61" fmla="*/ 1331844 w 1822228"/>
              <a:gd name="connsiteY61" fmla="*/ 2445026 h 2829339"/>
              <a:gd name="connsiteX62" fmla="*/ 1358348 w 1822228"/>
              <a:gd name="connsiteY62" fmla="*/ 2372139 h 2829339"/>
              <a:gd name="connsiteX63" fmla="*/ 1371600 w 1822228"/>
              <a:gd name="connsiteY63" fmla="*/ 2213113 h 2829339"/>
              <a:gd name="connsiteX64" fmla="*/ 1378226 w 1822228"/>
              <a:gd name="connsiteY64" fmla="*/ 2173357 h 2829339"/>
              <a:gd name="connsiteX65" fmla="*/ 1411357 w 1822228"/>
              <a:gd name="connsiteY65" fmla="*/ 2093844 h 2829339"/>
              <a:gd name="connsiteX66" fmla="*/ 1437861 w 1822228"/>
              <a:gd name="connsiteY66" fmla="*/ 1954696 h 2829339"/>
              <a:gd name="connsiteX67" fmla="*/ 1451113 w 1822228"/>
              <a:gd name="connsiteY67" fmla="*/ 1921566 h 2829339"/>
              <a:gd name="connsiteX68" fmla="*/ 1497496 w 1822228"/>
              <a:gd name="connsiteY68" fmla="*/ 1808922 h 2829339"/>
              <a:gd name="connsiteX69" fmla="*/ 1530626 w 1822228"/>
              <a:gd name="connsiteY69" fmla="*/ 1722783 h 2829339"/>
              <a:gd name="connsiteX70" fmla="*/ 1557131 w 1822228"/>
              <a:gd name="connsiteY70" fmla="*/ 1676400 h 2829339"/>
              <a:gd name="connsiteX71" fmla="*/ 1583635 w 1822228"/>
              <a:gd name="connsiteY71" fmla="*/ 1603513 h 2829339"/>
              <a:gd name="connsiteX72" fmla="*/ 1603513 w 1822228"/>
              <a:gd name="connsiteY72" fmla="*/ 1563757 h 2829339"/>
              <a:gd name="connsiteX73" fmla="*/ 1616766 w 1822228"/>
              <a:gd name="connsiteY73" fmla="*/ 1497496 h 2829339"/>
              <a:gd name="connsiteX74" fmla="*/ 1656522 w 1822228"/>
              <a:gd name="connsiteY74" fmla="*/ 1398105 h 2829339"/>
              <a:gd name="connsiteX75" fmla="*/ 1689653 w 1822228"/>
              <a:gd name="connsiteY75" fmla="*/ 1311966 h 2829339"/>
              <a:gd name="connsiteX76" fmla="*/ 1709531 w 1822228"/>
              <a:gd name="connsiteY76" fmla="*/ 1272209 h 2829339"/>
              <a:gd name="connsiteX77" fmla="*/ 1736035 w 1822228"/>
              <a:gd name="connsiteY77" fmla="*/ 1205948 h 2829339"/>
              <a:gd name="connsiteX78" fmla="*/ 1762540 w 1822228"/>
              <a:gd name="connsiteY78" fmla="*/ 1159566 h 2829339"/>
              <a:gd name="connsiteX79" fmla="*/ 1782418 w 1822228"/>
              <a:gd name="connsiteY79" fmla="*/ 1099931 h 2829339"/>
              <a:gd name="connsiteX80" fmla="*/ 1815548 w 1822228"/>
              <a:gd name="connsiteY80" fmla="*/ 954157 h 2829339"/>
              <a:gd name="connsiteX81" fmla="*/ 1795670 w 1822228"/>
              <a:gd name="connsiteY81" fmla="*/ 576470 h 2829339"/>
              <a:gd name="connsiteX82" fmla="*/ 1736035 w 1822228"/>
              <a:gd name="connsiteY82" fmla="*/ 443948 h 2829339"/>
              <a:gd name="connsiteX83" fmla="*/ 1649896 w 1822228"/>
              <a:gd name="connsiteY83" fmla="*/ 298174 h 2829339"/>
              <a:gd name="connsiteX84" fmla="*/ 1484244 w 1822228"/>
              <a:gd name="connsiteY84" fmla="*/ 159026 h 2829339"/>
              <a:gd name="connsiteX85" fmla="*/ 1437861 w 1822228"/>
              <a:gd name="connsiteY85" fmla="*/ 132522 h 2829339"/>
              <a:gd name="connsiteX86" fmla="*/ 1345096 w 1822228"/>
              <a:gd name="connsiteY86" fmla="*/ 66261 h 2829339"/>
              <a:gd name="connsiteX87" fmla="*/ 1245705 w 1822228"/>
              <a:gd name="connsiteY87" fmla="*/ 26505 h 2829339"/>
              <a:gd name="connsiteX88" fmla="*/ 1219200 w 1822228"/>
              <a:gd name="connsiteY88" fmla="*/ 13252 h 2829339"/>
              <a:gd name="connsiteX89" fmla="*/ 1159566 w 1822228"/>
              <a:gd name="connsiteY89" fmla="*/ 6626 h 2829339"/>
              <a:gd name="connsiteX90" fmla="*/ 1119809 w 1822228"/>
              <a:gd name="connsiteY90" fmla="*/ 0 h 2829339"/>
              <a:gd name="connsiteX91" fmla="*/ 980661 w 1822228"/>
              <a:gd name="connsiteY91" fmla="*/ 6626 h 2829339"/>
              <a:gd name="connsiteX92" fmla="*/ 954157 w 1822228"/>
              <a:gd name="connsiteY92" fmla="*/ 13252 h 2829339"/>
              <a:gd name="connsiteX93" fmla="*/ 934279 w 1822228"/>
              <a:gd name="connsiteY93" fmla="*/ 26505 h 2829339"/>
              <a:gd name="connsiteX94" fmla="*/ 861392 w 1822228"/>
              <a:gd name="connsiteY94" fmla="*/ 59635 h 2829339"/>
              <a:gd name="connsiteX95" fmla="*/ 861392 w 1822228"/>
              <a:gd name="connsiteY95" fmla="*/ 99392 h 2829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822228" h="2829339">
                <a:moveTo>
                  <a:pt x="861392" y="99392"/>
                </a:moveTo>
                <a:cubicBezTo>
                  <a:pt x="853662" y="110435"/>
                  <a:pt x="828185" y="113918"/>
                  <a:pt x="815009" y="125896"/>
                </a:cubicBezTo>
                <a:cubicBezTo>
                  <a:pt x="803224" y="136610"/>
                  <a:pt x="797340" y="152400"/>
                  <a:pt x="788505" y="165652"/>
                </a:cubicBezTo>
                <a:lnTo>
                  <a:pt x="748748" y="225287"/>
                </a:lnTo>
                <a:lnTo>
                  <a:pt x="728870" y="245166"/>
                </a:lnTo>
                <a:cubicBezTo>
                  <a:pt x="726661" y="251792"/>
                  <a:pt x="724995" y="258624"/>
                  <a:pt x="722244" y="265044"/>
                </a:cubicBezTo>
                <a:cubicBezTo>
                  <a:pt x="718353" y="274123"/>
                  <a:pt x="712460" y="282299"/>
                  <a:pt x="708992" y="291548"/>
                </a:cubicBezTo>
                <a:cubicBezTo>
                  <a:pt x="690655" y="340447"/>
                  <a:pt x="715970" y="297646"/>
                  <a:pt x="689113" y="337931"/>
                </a:cubicBezTo>
                <a:cubicBezTo>
                  <a:pt x="676964" y="374378"/>
                  <a:pt x="689787" y="341720"/>
                  <a:pt x="669235" y="377687"/>
                </a:cubicBezTo>
                <a:cubicBezTo>
                  <a:pt x="664334" y="386263"/>
                  <a:pt x="661462" y="395973"/>
                  <a:pt x="655983" y="404192"/>
                </a:cubicBezTo>
                <a:cubicBezTo>
                  <a:pt x="643731" y="422569"/>
                  <a:pt x="628477" y="438822"/>
                  <a:pt x="616226" y="457200"/>
                </a:cubicBezTo>
                <a:cubicBezTo>
                  <a:pt x="611809" y="463826"/>
                  <a:pt x="606925" y="470165"/>
                  <a:pt x="602974" y="477079"/>
                </a:cubicBezTo>
                <a:cubicBezTo>
                  <a:pt x="598073" y="485655"/>
                  <a:pt x="596045" y="495995"/>
                  <a:pt x="589722" y="503583"/>
                </a:cubicBezTo>
                <a:cubicBezTo>
                  <a:pt x="584624" y="509701"/>
                  <a:pt x="575475" y="511204"/>
                  <a:pt x="569844" y="516835"/>
                </a:cubicBezTo>
                <a:cubicBezTo>
                  <a:pt x="562035" y="524644"/>
                  <a:pt x="556385" y="534353"/>
                  <a:pt x="549966" y="543339"/>
                </a:cubicBezTo>
                <a:cubicBezTo>
                  <a:pt x="545337" y="549819"/>
                  <a:pt x="540810" y="556389"/>
                  <a:pt x="536713" y="563218"/>
                </a:cubicBezTo>
                <a:cubicBezTo>
                  <a:pt x="520853" y="589650"/>
                  <a:pt x="510893" y="613674"/>
                  <a:pt x="490331" y="636105"/>
                </a:cubicBezTo>
                <a:cubicBezTo>
                  <a:pt x="473446" y="654525"/>
                  <a:pt x="454992" y="671443"/>
                  <a:pt x="437322" y="689113"/>
                </a:cubicBezTo>
                <a:cubicBezTo>
                  <a:pt x="412504" y="713931"/>
                  <a:pt x="426335" y="706028"/>
                  <a:pt x="397566" y="715618"/>
                </a:cubicBezTo>
                <a:cubicBezTo>
                  <a:pt x="390940" y="724453"/>
                  <a:pt x="384874" y="733737"/>
                  <a:pt x="377687" y="742122"/>
                </a:cubicBezTo>
                <a:cubicBezTo>
                  <a:pt x="356885" y="766390"/>
                  <a:pt x="293796" y="815719"/>
                  <a:pt x="284922" y="821635"/>
                </a:cubicBezTo>
                <a:lnTo>
                  <a:pt x="245166" y="848139"/>
                </a:lnTo>
                <a:cubicBezTo>
                  <a:pt x="238540" y="852557"/>
                  <a:pt x="230065" y="855021"/>
                  <a:pt x="225287" y="861392"/>
                </a:cubicBezTo>
                <a:cubicBezTo>
                  <a:pt x="191588" y="906324"/>
                  <a:pt x="220865" y="871887"/>
                  <a:pt x="172279" y="914400"/>
                </a:cubicBezTo>
                <a:cubicBezTo>
                  <a:pt x="165227" y="920571"/>
                  <a:pt x="159653" y="928345"/>
                  <a:pt x="152400" y="934279"/>
                </a:cubicBezTo>
                <a:cubicBezTo>
                  <a:pt x="135306" y="948265"/>
                  <a:pt x="117770" y="961784"/>
                  <a:pt x="99392" y="974035"/>
                </a:cubicBezTo>
                <a:cubicBezTo>
                  <a:pt x="92766" y="978452"/>
                  <a:pt x="85144" y="981656"/>
                  <a:pt x="79513" y="987287"/>
                </a:cubicBezTo>
                <a:cubicBezTo>
                  <a:pt x="54430" y="1012370"/>
                  <a:pt x="44231" y="1035779"/>
                  <a:pt x="26505" y="1066800"/>
                </a:cubicBezTo>
                <a:cubicBezTo>
                  <a:pt x="22088" y="1082261"/>
                  <a:pt x="17874" y="1097782"/>
                  <a:pt x="13253" y="1113183"/>
                </a:cubicBezTo>
                <a:cubicBezTo>
                  <a:pt x="11246" y="1119873"/>
                  <a:pt x="8141" y="1126243"/>
                  <a:pt x="6626" y="1133061"/>
                </a:cubicBezTo>
                <a:cubicBezTo>
                  <a:pt x="3711" y="1146176"/>
                  <a:pt x="2209" y="1159566"/>
                  <a:pt x="0" y="1172818"/>
                </a:cubicBezTo>
                <a:cubicBezTo>
                  <a:pt x="4418" y="1234661"/>
                  <a:pt x="-1784" y="1298198"/>
                  <a:pt x="13253" y="1358348"/>
                </a:cubicBezTo>
                <a:cubicBezTo>
                  <a:pt x="15462" y="1367183"/>
                  <a:pt x="16181" y="1376530"/>
                  <a:pt x="19879" y="1384852"/>
                </a:cubicBezTo>
                <a:cubicBezTo>
                  <a:pt x="33920" y="1416444"/>
                  <a:pt x="55328" y="1444820"/>
                  <a:pt x="66261" y="1477618"/>
                </a:cubicBezTo>
                <a:cubicBezTo>
                  <a:pt x="68470" y="1484244"/>
                  <a:pt x="69293" y="1491507"/>
                  <a:pt x="72887" y="1497496"/>
                </a:cubicBezTo>
                <a:cubicBezTo>
                  <a:pt x="76101" y="1502853"/>
                  <a:pt x="82392" y="1505750"/>
                  <a:pt x="86140" y="1510748"/>
                </a:cubicBezTo>
                <a:cubicBezTo>
                  <a:pt x="167319" y="1618985"/>
                  <a:pt x="53595" y="1479646"/>
                  <a:pt x="145774" y="1590261"/>
                </a:cubicBezTo>
                <a:cubicBezTo>
                  <a:pt x="152400" y="1607931"/>
                  <a:pt x="155651" y="1627267"/>
                  <a:pt x="165653" y="1643270"/>
                </a:cubicBezTo>
                <a:cubicBezTo>
                  <a:pt x="189065" y="1680729"/>
                  <a:pt x="220663" y="1712532"/>
                  <a:pt x="245166" y="1749287"/>
                </a:cubicBezTo>
                <a:cubicBezTo>
                  <a:pt x="254001" y="1762539"/>
                  <a:pt x="262251" y="1776200"/>
                  <a:pt x="271670" y="1789044"/>
                </a:cubicBezTo>
                <a:cubicBezTo>
                  <a:pt x="286562" y="1809352"/>
                  <a:pt x="304706" y="1827324"/>
                  <a:pt x="318053" y="1848679"/>
                </a:cubicBezTo>
                <a:cubicBezTo>
                  <a:pt x="401564" y="1982297"/>
                  <a:pt x="346151" y="1904874"/>
                  <a:pt x="390940" y="1994452"/>
                </a:cubicBezTo>
                <a:cubicBezTo>
                  <a:pt x="403317" y="2019205"/>
                  <a:pt x="420115" y="2041767"/>
                  <a:pt x="430696" y="2067339"/>
                </a:cubicBezTo>
                <a:cubicBezTo>
                  <a:pt x="538693" y="2328333"/>
                  <a:pt x="446086" y="2117033"/>
                  <a:pt x="477079" y="2213113"/>
                </a:cubicBezTo>
                <a:cubicBezTo>
                  <a:pt x="496377" y="2272938"/>
                  <a:pt x="513367" y="2333653"/>
                  <a:pt x="536713" y="2392018"/>
                </a:cubicBezTo>
                <a:cubicBezTo>
                  <a:pt x="567319" y="2468532"/>
                  <a:pt x="548945" y="2439248"/>
                  <a:pt x="583096" y="2484783"/>
                </a:cubicBezTo>
                <a:cubicBezTo>
                  <a:pt x="605183" y="2548835"/>
                  <a:pt x="619057" y="2616338"/>
                  <a:pt x="649357" y="2676939"/>
                </a:cubicBezTo>
                <a:cubicBezTo>
                  <a:pt x="655983" y="2690191"/>
                  <a:pt x="661280" y="2704196"/>
                  <a:pt x="669235" y="2716696"/>
                </a:cubicBezTo>
                <a:cubicBezTo>
                  <a:pt x="676828" y="2728628"/>
                  <a:pt x="686279" y="2739314"/>
                  <a:pt x="695740" y="2749826"/>
                </a:cubicBezTo>
                <a:cubicBezTo>
                  <a:pt x="720117" y="2776911"/>
                  <a:pt x="723210" y="2780248"/>
                  <a:pt x="748748" y="2796209"/>
                </a:cubicBezTo>
                <a:cubicBezTo>
                  <a:pt x="759669" y="2803035"/>
                  <a:pt x="770154" y="2810758"/>
                  <a:pt x="781879" y="2816087"/>
                </a:cubicBezTo>
                <a:cubicBezTo>
                  <a:pt x="794596" y="2821867"/>
                  <a:pt x="821635" y="2829339"/>
                  <a:pt x="821635" y="2829339"/>
                </a:cubicBezTo>
                <a:cubicBezTo>
                  <a:pt x="865809" y="2824922"/>
                  <a:pt x="910625" y="2824793"/>
                  <a:pt x="954157" y="2816087"/>
                </a:cubicBezTo>
                <a:cubicBezTo>
                  <a:pt x="992788" y="2808361"/>
                  <a:pt x="982963" y="2791219"/>
                  <a:pt x="1007166" y="2769705"/>
                </a:cubicBezTo>
                <a:cubicBezTo>
                  <a:pt x="1019070" y="2759124"/>
                  <a:pt x="1033380" y="2751583"/>
                  <a:pt x="1046922" y="2743200"/>
                </a:cubicBezTo>
                <a:cubicBezTo>
                  <a:pt x="1201780" y="2647335"/>
                  <a:pt x="1098471" y="2720514"/>
                  <a:pt x="1186070" y="2650435"/>
                </a:cubicBezTo>
                <a:cubicBezTo>
                  <a:pt x="1194693" y="2643536"/>
                  <a:pt x="1204765" y="2638366"/>
                  <a:pt x="1212574" y="2630557"/>
                </a:cubicBezTo>
                <a:cubicBezTo>
                  <a:pt x="1218205" y="2624926"/>
                  <a:pt x="1220643" y="2616725"/>
                  <a:pt x="1225826" y="2610679"/>
                </a:cubicBezTo>
                <a:cubicBezTo>
                  <a:pt x="1247742" y="2585111"/>
                  <a:pt x="1261039" y="2581551"/>
                  <a:pt x="1278835" y="2551044"/>
                </a:cubicBezTo>
                <a:cubicBezTo>
                  <a:pt x="1287311" y="2536514"/>
                  <a:pt x="1291752" y="2519974"/>
                  <a:pt x="1298713" y="2504661"/>
                </a:cubicBezTo>
                <a:cubicBezTo>
                  <a:pt x="1302800" y="2495669"/>
                  <a:pt x="1307169" y="2486792"/>
                  <a:pt x="1311966" y="2478157"/>
                </a:cubicBezTo>
                <a:cubicBezTo>
                  <a:pt x="1318221" y="2466899"/>
                  <a:pt x="1326447" y="2456720"/>
                  <a:pt x="1331844" y="2445026"/>
                </a:cubicBezTo>
                <a:cubicBezTo>
                  <a:pt x="1340779" y="2425667"/>
                  <a:pt x="1350713" y="2395045"/>
                  <a:pt x="1358348" y="2372139"/>
                </a:cubicBezTo>
                <a:cubicBezTo>
                  <a:pt x="1362765" y="2319130"/>
                  <a:pt x="1366307" y="2266041"/>
                  <a:pt x="1371600" y="2213113"/>
                </a:cubicBezTo>
                <a:cubicBezTo>
                  <a:pt x="1372937" y="2199745"/>
                  <a:pt x="1373977" y="2186102"/>
                  <a:pt x="1378226" y="2173357"/>
                </a:cubicBezTo>
                <a:cubicBezTo>
                  <a:pt x="1387306" y="2146117"/>
                  <a:pt x="1411357" y="2093844"/>
                  <a:pt x="1411357" y="2093844"/>
                </a:cubicBezTo>
                <a:cubicBezTo>
                  <a:pt x="1419907" y="2038269"/>
                  <a:pt x="1422248" y="2005440"/>
                  <a:pt x="1437861" y="1954696"/>
                </a:cubicBezTo>
                <a:cubicBezTo>
                  <a:pt x="1441359" y="1943328"/>
                  <a:pt x="1446696" y="1932609"/>
                  <a:pt x="1451113" y="1921566"/>
                </a:cubicBezTo>
                <a:cubicBezTo>
                  <a:pt x="1464337" y="1842230"/>
                  <a:pt x="1447090" y="1918900"/>
                  <a:pt x="1497496" y="1808922"/>
                </a:cubicBezTo>
                <a:cubicBezTo>
                  <a:pt x="1510314" y="1780956"/>
                  <a:pt x="1515363" y="1749493"/>
                  <a:pt x="1530626" y="1722783"/>
                </a:cubicBezTo>
                <a:cubicBezTo>
                  <a:pt x="1539461" y="1707322"/>
                  <a:pt x="1549899" y="1692673"/>
                  <a:pt x="1557131" y="1676400"/>
                </a:cubicBezTo>
                <a:cubicBezTo>
                  <a:pt x="1567631" y="1652776"/>
                  <a:pt x="1573792" y="1627418"/>
                  <a:pt x="1583635" y="1603513"/>
                </a:cubicBezTo>
                <a:cubicBezTo>
                  <a:pt x="1589276" y="1589813"/>
                  <a:pt x="1596887" y="1577009"/>
                  <a:pt x="1603513" y="1563757"/>
                </a:cubicBezTo>
                <a:cubicBezTo>
                  <a:pt x="1607931" y="1541670"/>
                  <a:pt x="1609901" y="1518949"/>
                  <a:pt x="1616766" y="1497496"/>
                </a:cubicBezTo>
                <a:cubicBezTo>
                  <a:pt x="1627641" y="1463511"/>
                  <a:pt x="1645238" y="1431956"/>
                  <a:pt x="1656522" y="1398105"/>
                </a:cubicBezTo>
                <a:cubicBezTo>
                  <a:pt x="1670880" y="1355030"/>
                  <a:pt x="1669344" y="1355968"/>
                  <a:pt x="1689653" y="1311966"/>
                </a:cubicBezTo>
                <a:cubicBezTo>
                  <a:pt x="1695862" y="1298513"/>
                  <a:pt x="1703592" y="1285783"/>
                  <a:pt x="1709531" y="1272209"/>
                </a:cubicBezTo>
                <a:cubicBezTo>
                  <a:pt x="1719066" y="1250415"/>
                  <a:pt x="1725906" y="1227472"/>
                  <a:pt x="1736035" y="1205948"/>
                </a:cubicBezTo>
                <a:cubicBezTo>
                  <a:pt x="1743617" y="1189836"/>
                  <a:pt x="1755403" y="1175880"/>
                  <a:pt x="1762540" y="1159566"/>
                </a:cubicBezTo>
                <a:cubicBezTo>
                  <a:pt x="1770939" y="1140369"/>
                  <a:pt x="1776397" y="1120001"/>
                  <a:pt x="1782418" y="1099931"/>
                </a:cubicBezTo>
                <a:cubicBezTo>
                  <a:pt x="1804736" y="1025538"/>
                  <a:pt x="1801770" y="1029937"/>
                  <a:pt x="1815548" y="954157"/>
                </a:cubicBezTo>
                <a:cubicBezTo>
                  <a:pt x="1821698" y="806550"/>
                  <a:pt x="1833446" y="730481"/>
                  <a:pt x="1795670" y="576470"/>
                </a:cubicBezTo>
                <a:cubicBezTo>
                  <a:pt x="1784130" y="529424"/>
                  <a:pt x="1756595" y="487809"/>
                  <a:pt x="1736035" y="443948"/>
                </a:cubicBezTo>
                <a:cubicBezTo>
                  <a:pt x="1715172" y="399440"/>
                  <a:pt x="1685113" y="334922"/>
                  <a:pt x="1649896" y="298174"/>
                </a:cubicBezTo>
                <a:cubicBezTo>
                  <a:pt x="1629803" y="277207"/>
                  <a:pt x="1524700" y="186839"/>
                  <a:pt x="1484244" y="159026"/>
                </a:cubicBezTo>
                <a:cubicBezTo>
                  <a:pt x="1469570" y="148938"/>
                  <a:pt x="1452677" y="142400"/>
                  <a:pt x="1437861" y="132522"/>
                </a:cubicBezTo>
                <a:cubicBezTo>
                  <a:pt x="1423964" y="123257"/>
                  <a:pt x="1365838" y="76138"/>
                  <a:pt x="1345096" y="66261"/>
                </a:cubicBezTo>
                <a:cubicBezTo>
                  <a:pt x="1312880" y="50920"/>
                  <a:pt x="1277620" y="42463"/>
                  <a:pt x="1245705" y="26505"/>
                </a:cubicBezTo>
                <a:cubicBezTo>
                  <a:pt x="1236870" y="22087"/>
                  <a:pt x="1228825" y="15473"/>
                  <a:pt x="1219200" y="13252"/>
                </a:cubicBezTo>
                <a:cubicBezTo>
                  <a:pt x="1199712" y="8755"/>
                  <a:pt x="1179391" y="9269"/>
                  <a:pt x="1159566" y="6626"/>
                </a:cubicBezTo>
                <a:cubicBezTo>
                  <a:pt x="1146249" y="4850"/>
                  <a:pt x="1133061" y="2209"/>
                  <a:pt x="1119809" y="0"/>
                </a:cubicBezTo>
                <a:cubicBezTo>
                  <a:pt x="1073426" y="2209"/>
                  <a:pt x="1026948" y="2923"/>
                  <a:pt x="980661" y="6626"/>
                </a:cubicBezTo>
                <a:cubicBezTo>
                  <a:pt x="971583" y="7352"/>
                  <a:pt x="962527" y="9665"/>
                  <a:pt x="954157" y="13252"/>
                </a:cubicBezTo>
                <a:cubicBezTo>
                  <a:pt x="946837" y="16389"/>
                  <a:pt x="941193" y="22554"/>
                  <a:pt x="934279" y="26505"/>
                </a:cubicBezTo>
                <a:cubicBezTo>
                  <a:pt x="910892" y="39869"/>
                  <a:pt x="885923" y="48485"/>
                  <a:pt x="861392" y="59635"/>
                </a:cubicBezTo>
                <a:cubicBezTo>
                  <a:pt x="852400" y="63722"/>
                  <a:pt x="869122" y="88349"/>
                  <a:pt x="861392" y="99392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83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软间隔线性支持向量机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试一试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使用软间隔线性支持向量机对案例数据进行分类。</a:t>
            </a:r>
            <a:endParaRPr lang="en-US" altLang="zh-CN" sz="2000" dirty="0"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48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3780DBF-E9F3-4FE2-8BD5-5D4671830C5F}"/>
              </a:ext>
            </a:extLst>
          </p:cNvPr>
          <p:cNvSpPr/>
          <p:nvPr/>
        </p:nvSpPr>
        <p:spPr>
          <a:xfrm>
            <a:off x="612941" y="2606175"/>
            <a:ext cx="6666932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AF00DB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numpy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>
                <a:solidFill>
                  <a:srgbClr val="AF00DB"/>
                </a:solidFill>
                <a:latin typeface="Consolas" panose="020B0609020204030204" pitchFamily="49" charset="0"/>
              </a:rPr>
              <a:t>as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np</a:t>
            </a:r>
          </a:p>
          <a:p>
            <a:r>
              <a:rPr lang="en-US" altLang="zh-CN" sz="1400" dirty="0">
                <a:solidFill>
                  <a:srgbClr val="AF00DB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seaborn </a:t>
            </a:r>
            <a:r>
              <a:rPr lang="en-US" altLang="zh-CN" sz="1400" dirty="0">
                <a:solidFill>
                  <a:srgbClr val="AF00DB"/>
                </a:solidFill>
                <a:latin typeface="Consolas" panose="020B0609020204030204" pitchFamily="49" charset="0"/>
              </a:rPr>
              <a:t>as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sns</a:t>
            </a:r>
            <a:endParaRPr lang="en-US" altLang="zh-CN" sz="1400" dirty="0">
              <a:solidFill>
                <a:srgbClr val="444444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AF00DB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>
                <a:solidFill>
                  <a:srgbClr val="AF00DB"/>
                </a:solidFill>
                <a:latin typeface="Consolas" panose="020B0609020204030204" pitchFamily="49" charset="0"/>
              </a:rPr>
              <a:t>as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plt</a:t>
            </a:r>
          </a:p>
          <a:p>
            <a:r>
              <a:rPr lang="en-US" altLang="zh-CN" sz="1400" dirty="0">
                <a:solidFill>
                  <a:srgbClr val="AF00DB"/>
                </a:solidFill>
                <a:latin typeface="Consolas" panose="020B0609020204030204" pitchFamily="49" charset="0"/>
              </a:rPr>
              <a:t>from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sklearn.datasets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>
                <a:solidFill>
                  <a:srgbClr val="AF00DB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make_classification</a:t>
            </a:r>
            <a:endParaRPr lang="en-US" altLang="zh-CN" sz="1400" dirty="0">
              <a:solidFill>
                <a:srgbClr val="444444"/>
              </a:solidFill>
              <a:latin typeface="Consolas" panose="020B0609020204030204" pitchFamily="49" charset="0"/>
            </a:endParaRPr>
          </a:p>
          <a:p>
            <a:b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</a:b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X, y 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make_classification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n_samples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100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n_features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 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n_redundant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n_informative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n_clusters_per_class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endParaRPr lang="en-US" altLang="zh-CN" sz="1400" dirty="0">
              <a:solidFill>
                <a:srgbClr val="444444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rng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np.random.RandomState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X 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+=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rng.uniform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size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X.shape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</a:b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plt.figure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figsize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sns.scatterplot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X[:,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], X[:,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], 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hue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y, 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legend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A31515"/>
                </a:solidFill>
                <a:latin typeface="Consolas" panose="020B0609020204030204" pitchFamily="49" charset="0"/>
              </a:rPr>
              <a:t>'full'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plt.show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()</a:t>
            </a:r>
            <a:endParaRPr lang="en-US" altLang="zh-CN" sz="1400" b="0" dirty="0">
              <a:solidFill>
                <a:srgbClr val="44444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B66BE59-111D-41E0-8A8E-E69DEF2AC6F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75378" y="2446361"/>
            <a:ext cx="3568622" cy="3568622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EB12B4C-0D59-4B1D-BC43-970806C64535}"/>
              </a:ext>
            </a:extLst>
          </p:cNvPr>
          <p:cNvSpPr/>
          <p:nvPr/>
        </p:nvSpPr>
        <p:spPr>
          <a:xfrm>
            <a:off x="6542320" y="1917510"/>
            <a:ext cx="2235818" cy="59709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sz="2000" dirty="0">
                <a:solidFill>
                  <a:srgbClr val="1F497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2000" dirty="0">
                <a:solidFill>
                  <a:srgbClr val="1F497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生成案例数据</a:t>
            </a:r>
          </a:p>
        </p:txBody>
      </p:sp>
    </p:spTree>
    <p:extLst>
      <p:ext uri="{BB962C8B-B14F-4D97-AF65-F5344CB8AC3E}">
        <p14:creationId xmlns:p14="http://schemas.microsoft.com/office/powerpoint/2010/main" val="208625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cs typeface="Times New Roman" panose="02020603050405020304" pitchFamily="18" charset="0"/>
              </a:rPr>
              <a:t>软间隔线性支持</a:t>
            </a:r>
            <a:r>
              <a:rPr lang="zh-CN" altLang="en-US" dirty="0">
                <a:cs typeface="Times New Roman" panose="02020603050405020304" pitchFamily="18" charset="0"/>
              </a:rPr>
              <a:t>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试一试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使用软间隔线性支持向量机对案例数据进行分类。</a:t>
            </a:r>
            <a:endParaRPr lang="en-US" altLang="zh-CN" sz="2000" dirty="0"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49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EB12B4C-0D59-4B1D-BC43-970806C64535}"/>
              </a:ext>
            </a:extLst>
          </p:cNvPr>
          <p:cNvSpPr/>
          <p:nvPr/>
        </p:nvSpPr>
        <p:spPr>
          <a:xfrm>
            <a:off x="6542320" y="1917510"/>
            <a:ext cx="2235818" cy="59709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sz="2000" dirty="0">
                <a:solidFill>
                  <a:srgbClr val="1F497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2000" dirty="0">
                <a:solidFill>
                  <a:srgbClr val="1F497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训练模型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1FAF99F-F2E4-45C6-A959-4D5F3C89726D}"/>
              </a:ext>
            </a:extLst>
          </p:cNvPr>
          <p:cNvSpPr/>
          <p:nvPr/>
        </p:nvSpPr>
        <p:spPr>
          <a:xfrm>
            <a:off x="527776" y="2808238"/>
            <a:ext cx="683726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altLang="zh-CN" sz="1600" dirty="0">
                <a:solidFill>
                  <a:srgbClr val="444444"/>
                </a:solidFill>
                <a:latin typeface="Consolas" panose="020B0609020204030204" pitchFamily="49" charset="0"/>
              </a:rPr>
            </a:br>
            <a:r>
              <a:rPr lang="en-US" altLang="zh-CN" sz="1600" dirty="0">
                <a:solidFill>
                  <a:srgbClr val="AF00DB"/>
                </a:solidFill>
                <a:latin typeface="Consolas" panose="020B0609020204030204" pitchFamily="49" charset="0"/>
              </a:rPr>
              <a:t>from</a:t>
            </a:r>
            <a:r>
              <a:rPr lang="en-US" altLang="zh-CN" sz="16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dirty="0" err="1">
                <a:solidFill>
                  <a:srgbClr val="444444"/>
                </a:solidFill>
                <a:latin typeface="Consolas" panose="020B0609020204030204" pitchFamily="49" charset="0"/>
              </a:rPr>
              <a:t>sklearn.preprocessing</a:t>
            </a:r>
            <a:r>
              <a:rPr lang="en-US" altLang="zh-CN" sz="16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dirty="0">
                <a:solidFill>
                  <a:srgbClr val="AF00DB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16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dirty="0" err="1">
                <a:solidFill>
                  <a:srgbClr val="444444"/>
                </a:solidFill>
                <a:latin typeface="Consolas" panose="020B0609020204030204" pitchFamily="49" charset="0"/>
              </a:rPr>
              <a:t>StandardScaler</a:t>
            </a:r>
            <a:endParaRPr lang="en-US" altLang="zh-CN" sz="1600" dirty="0">
              <a:solidFill>
                <a:srgbClr val="444444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AF00DB"/>
                </a:solidFill>
                <a:latin typeface="Consolas" panose="020B0609020204030204" pitchFamily="49" charset="0"/>
              </a:rPr>
              <a:t>from</a:t>
            </a:r>
            <a:r>
              <a:rPr lang="en-US" altLang="zh-CN" sz="16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dirty="0" err="1">
                <a:solidFill>
                  <a:srgbClr val="444444"/>
                </a:solidFill>
                <a:latin typeface="Consolas" panose="020B0609020204030204" pitchFamily="49" charset="0"/>
              </a:rPr>
              <a:t>sklearn.svm</a:t>
            </a:r>
            <a:r>
              <a:rPr lang="en-US" altLang="zh-CN" sz="16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dirty="0">
                <a:solidFill>
                  <a:srgbClr val="AF00DB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1600" dirty="0">
                <a:solidFill>
                  <a:srgbClr val="444444"/>
                </a:solidFill>
                <a:latin typeface="Consolas" panose="020B0609020204030204" pitchFamily="49" charset="0"/>
              </a:rPr>
              <a:t> SVC</a:t>
            </a:r>
          </a:p>
          <a:p>
            <a:endParaRPr lang="en-US" altLang="zh-CN" sz="1600" dirty="0">
              <a:solidFill>
                <a:srgbClr val="444444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 </a:t>
            </a:r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数据标准化</a:t>
            </a:r>
            <a:br>
              <a:rPr lang="en-US" altLang="zh-CN" sz="1600" dirty="0">
                <a:solidFill>
                  <a:srgbClr val="444444"/>
                </a:solidFill>
                <a:latin typeface="Consolas" panose="020B0609020204030204" pitchFamily="49" charset="0"/>
              </a:rPr>
            </a:br>
            <a:r>
              <a:rPr lang="en-US" altLang="zh-CN" sz="1600" dirty="0">
                <a:solidFill>
                  <a:srgbClr val="444444"/>
                </a:solidFill>
                <a:latin typeface="Consolas" panose="020B0609020204030204" pitchFamily="49" charset="0"/>
              </a:rPr>
              <a:t>X_ 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dirty="0" err="1">
                <a:solidFill>
                  <a:srgbClr val="444444"/>
                </a:solidFill>
                <a:latin typeface="Consolas" panose="020B0609020204030204" pitchFamily="49" charset="0"/>
              </a:rPr>
              <a:t>StandardScaler</a:t>
            </a:r>
            <a:r>
              <a:rPr lang="en-US" altLang="zh-CN" sz="1600" dirty="0">
                <a:solidFill>
                  <a:srgbClr val="444444"/>
                </a:solidFill>
                <a:latin typeface="Consolas" panose="020B0609020204030204" pitchFamily="49" charset="0"/>
              </a:rPr>
              <a:t>().</a:t>
            </a:r>
            <a:r>
              <a:rPr lang="en-US" altLang="zh-CN" sz="1600" dirty="0" err="1">
                <a:solidFill>
                  <a:srgbClr val="444444"/>
                </a:solidFill>
                <a:latin typeface="Consolas" panose="020B0609020204030204" pitchFamily="49" charset="0"/>
              </a:rPr>
              <a:t>fit_transform</a:t>
            </a:r>
            <a:r>
              <a:rPr lang="en-US" altLang="zh-CN" sz="1600" dirty="0">
                <a:solidFill>
                  <a:srgbClr val="444444"/>
                </a:solidFill>
                <a:latin typeface="Consolas" panose="020B0609020204030204" pitchFamily="49" charset="0"/>
              </a:rPr>
              <a:t>(X)</a:t>
            </a:r>
          </a:p>
          <a:p>
            <a:r>
              <a:rPr lang="en-US" altLang="zh-CN" sz="1600" dirty="0">
                <a:solidFill>
                  <a:srgbClr val="444444"/>
                </a:solidFill>
                <a:latin typeface="Consolas" panose="020B0609020204030204" pitchFamily="49" charset="0"/>
              </a:rPr>
              <a:t>data 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 dirty="0">
                <a:solidFill>
                  <a:srgbClr val="444444"/>
                </a:solidFill>
                <a:latin typeface="Consolas" panose="020B0609020204030204" pitchFamily="49" charset="0"/>
              </a:rPr>
              <a:t> X_, y</a:t>
            </a:r>
          </a:p>
          <a:p>
            <a:endParaRPr lang="en-US" altLang="zh-CN" sz="1600" dirty="0">
              <a:solidFill>
                <a:srgbClr val="444444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 </a:t>
            </a:r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构建软间隔线性支持向量机，训练模型</a:t>
            </a:r>
            <a:br>
              <a:rPr lang="en-US" altLang="zh-CN" sz="1600" dirty="0">
                <a:solidFill>
                  <a:srgbClr val="444444"/>
                </a:solidFill>
                <a:latin typeface="Consolas" panose="020B0609020204030204" pitchFamily="49" charset="0"/>
              </a:rPr>
            </a:br>
            <a:r>
              <a:rPr lang="en-US" altLang="zh-CN" sz="1600" dirty="0" err="1">
                <a:solidFill>
                  <a:srgbClr val="444444"/>
                </a:solidFill>
                <a:latin typeface="Consolas" panose="020B0609020204030204" pitchFamily="49" charset="0"/>
              </a:rPr>
              <a:t>clf</a:t>
            </a:r>
            <a:r>
              <a:rPr lang="en-US" altLang="zh-CN" sz="16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 dirty="0">
                <a:solidFill>
                  <a:srgbClr val="444444"/>
                </a:solidFill>
                <a:latin typeface="Consolas" panose="020B0609020204030204" pitchFamily="49" charset="0"/>
              </a:rPr>
              <a:t> SVC(</a:t>
            </a:r>
            <a:r>
              <a:rPr lang="en-US" altLang="zh-CN" sz="1600" b="1" dirty="0">
                <a:solidFill>
                  <a:srgbClr val="001080"/>
                </a:solidFill>
                <a:latin typeface="Consolas" panose="020B0609020204030204" pitchFamily="49" charset="0"/>
              </a:rPr>
              <a:t>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 b="1" dirty="0">
                <a:solidFill>
                  <a:srgbClr val="444444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44444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kernel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 dirty="0">
                <a:solidFill>
                  <a:srgbClr val="A31515"/>
                </a:solidFill>
                <a:latin typeface="Consolas" panose="020B0609020204030204" pitchFamily="49" charset="0"/>
              </a:rPr>
              <a:t>'linear'</a:t>
            </a:r>
            <a:r>
              <a:rPr lang="en-US" altLang="zh-CN" sz="1600" dirty="0">
                <a:solidFill>
                  <a:srgbClr val="44444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 dirty="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en-US" altLang="zh-CN" sz="1600" dirty="0">
                <a:solidFill>
                  <a:srgbClr val="44444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 err="1">
                <a:solidFill>
                  <a:srgbClr val="444444"/>
                </a:solidFill>
                <a:latin typeface="Consolas" panose="020B0609020204030204" pitchFamily="49" charset="0"/>
              </a:rPr>
              <a:t>clf.fit</a:t>
            </a:r>
            <a:r>
              <a:rPr lang="en-US" altLang="zh-CN" sz="1600" dirty="0">
                <a:solidFill>
                  <a:srgbClr val="444444"/>
                </a:solidFill>
                <a:latin typeface="Consolas" panose="020B0609020204030204" pitchFamily="49" charset="0"/>
              </a:rPr>
              <a:t>(X_, y)</a:t>
            </a:r>
            <a:endParaRPr lang="en-US" altLang="zh-CN" sz="1600" b="0" dirty="0">
              <a:solidFill>
                <a:srgbClr val="44444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71415320-EF52-44C6-A17C-8D2F7636A34B}"/>
              </a:ext>
            </a:extLst>
          </p:cNvPr>
          <p:cNvSpPr/>
          <p:nvPr/>
        </p:nvSpPr>
        <p:spPr>
          <a:xfrm>
            <a:off x="1651379" y="4931279"/>
            <a:ext cx="504967" cy="46402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BBEAD944-EF65-4507-B52F-C6E669C064A1}"/>
              </a:ext>
            </a:extLst>
          </p:cNvPr>
          <p:cNvCxnSpPr>
            <a:cxnSpLocks/>
            <a:stCxn id="2" idx="5"/>
            <a:endCxn id="12" idx="1"/>
          </p:cNvCxnSpPr>
          <p:nvPr/>
        </p:nvCxnSpPr>
        <p:spPr>
          <a:xfrm>
            <a:off x="2082395" y="5327348"/>
            <a:ext cx="892816" cy="59111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758AD604-2778-4971-A4B6-BF94418E92B4}"/>
              </a:ext>
            </a:extLst>
          </p:cNvPr>
          <p:cNvSpPr txBox="1"/>
          <p:nvPr/>
        </p:nvSpPr>
        <p:spPr>
          <a:xfrm>
            <a:off x="2975211" y="5718412"/>
            <a:ext cx="2784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考虑了参数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114185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E4F31561-5745-4236-BC66-D75F4060CD0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8275" y="2650519"/>
            <a:ext cx="3467447" cy="3328052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基本概念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5</a:t>
            </a:fld>
            <a:endParaRPr lang="en-US" altLang="zh-CN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5DE273D-FDE0-4D4C-85EF-9B422B15BB18}"/>
              </a:ext>
            </a:extLst>
          </p:cNvPr>
          <p:cNvSpPr/>
          <p:nvPr/>
        </p:nvSpPr>
        <p:spPr>
          <a:xfrm>
            <a:off x="702775" y="1629908"/>
            <a:ext cx="7738449" cy="4491492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40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8A0D57-042F-42CB-A51D-80E23D04659F}"/>
              </a:ext>
            </a:extLst>
          </p:cNvPr>
          <p:cNvSpPr txBox="1"/>
          <p:nvPr/>
        </p:nvSpPr>
        <p:spPr>
          <a:xfrm>
            <a:off x="798482" y="1738248"/>
            <a:ext cx="3865161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342900" indent="-342900">
              <a:buFont typeface="Arial" panose="020B0604020202020204" pitchFamily="34" charset="0"/>
              <a:buChar char="•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/>
              <a:t>如何将下面的数据分成两类？</a:t>
            </a:r>
            <a:endParaRPr lang="en-US" altLang="zh-CN" sz="20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B4EC0EA-759D-40B8-BB0D-B6A02D3CE56D}"/>
              </a:ext>
            </a:extLst>
          </p:cNvPr>
          <p:cNvSpPr/>
          <p:nvPr/>
        </p:nvSpPr>
        <p:spPr>
          <a:xfrm>
            <a:off x="798482" y="2138358"/>
            <a:ext cx="36086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是否有更符合直觉的方法？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04A6BBE-D3B5-4C1D-88F4-FFD1B55CE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224" y="2776946"/>
            <a:ext cx="3467447" cy="3154349"/>
          </a:xfrm>
          <a:prstGeom prst="rect">
            <a:avLst/>
          </a:prstGeom>
        </p:spPr>
      </p:pic>
      <p:sp>
        <p:nvSpPr>
          <p:cNvPr id="11" name="页脚占位符 4">
            <a:extLst>
              <a:ext uri="{FF2B5EF4-FFF2-40B4-BE49-F238E27FC236}">
                <a16:creationId xmlns:a16="http://schemas.microsoft.com/office/drawing/2014/main" id="{F0F81C6C-946A-4433-9507-54CED48ADB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1337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软间隔线性支持向量机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试一试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使用软间隔线性支持向量机对案例数据进行分类。</a:t>
            </a:r>
            <a:endParaRPr lang="en-US" altLang="zh-CN" sz="2000" dirty="0"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50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EB12B4C-0D59-4B1D-BC43-970806C64535}"/>
              </a:ext>
            </a:extLst>
          </p:cNvPr>
          <p:cNvSpPr/>
          <p:nvPr/>
        </p:nvSpPr>
        <p:spPr>
          <a:xfrm>
            <a:off x="6542320" y="1917510"/>
            <a:ext cx="2235818" cy="59709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sz="2000" dirty="0">
                <a:solidFill>
                  <a:srgbClr val="1F497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sz="2000" dirty="0">
                <a:solidFill>
                  <a:srgbClr val="1F497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查看分类结果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8A4D2DE-8FF2-49AC-96B9-D082572293A0}"/>
              </a:ext>
            </a:extLst>
          </p:cNvPr>
          <p:cNvSpPr/>
          <p:nvPr/>
        </p:nvSpPr>
        <p:spPr>
          <a:xfrm>
            <a:off x="585540" y="2393105"/>
            <a:ext cx="797292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</a:br>
            <a:r>
              <a:rPr lang="en-US" altLang="zh-CN" sz="1400" dirty="0">
                <a:solidFill>
                  <a:srgbClr val="0000D8"/>
                </a:solidFill>
                <a:latin typeface="Consolas" panose="020B0609020204030204" pitchFamily="49" charset="0"/>
              </a:rPr>
              <a:t>def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 err="1">
                <a:solidFill>
                  <a:srgbClr val="795E26"/>
                </a:solidFill>
                <a:latin typeface="Consolas" panose="020B0609020204030204" pitchFamily="49" charset="0"/>
              </a:rPr>
              <a:t>plot_predicted_proba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data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clf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h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0.02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X, y 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data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x_min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x_max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X[:, 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].min() 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.5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 X[:, 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].max() 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.5</a:t>
            </a:r>
            <a:endParaRPr lang="en-US" altLang="zh-CN" sz="1400" dirty="0">
              <a:solidFill>
                <a:srgbClr val="444444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y_min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y_max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X[:, 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].min() 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.5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 X[:, 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].max() 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.5</a:t>
            </a:r>
            <a:endParaRPr lang="en-US" altLang="zh-CN" sz="1400" dirty="0">
              <a:solidFill>
                <a:srgbClr val="444444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xx,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yy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np.meshgrid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np.arange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x_min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x_max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 h),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                    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np.arange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y_min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y_max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 h))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Z 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clf.predict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np.c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_[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xx.ravel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(),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yy.ravel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()])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Z 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Z.reshape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xx.shape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plt.figure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figsize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plt.contourf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(xx,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yy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 Z, </a:t>
            </a:r>
            <a:r>
              <a:rPr lang="en-US" altLang="zh-CN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cmap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plt.cm.RdBu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alpha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.8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sns.scatterplot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(X[:, 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], X[:, 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], 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hue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y, 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legend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A31515"/>
                </a:solidFill>
                <a:latin typeface="Consolas" panose="020B0609020204030204" pitchFamily="49" charset="0"/>
              </a:rPr>
              <a:t>'full'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plt.xlim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x_min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x_max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plt.ylim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y_min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y_max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plt.show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</a:t>
            </a:r>
          </a:p>
          <a:p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plot_predicted_proba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(data,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clf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</a:t>
            </a:r>
            <a:endParaRPr lang="en-US" altLang="zh-CN" sz="1400" b="0" dirty="0">
              <a:solidFill>
                <a:srgbClr val="44444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40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软间隔线性支持向量机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试一试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使用软间隔线性支持向量机对案例数据进行分类。</a:t>
            </a:r>
            <a:endParaRPr lang="en-US" altLang="zh-CN" sz="2000" dirty="0"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51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EB12B4C-0D59-4B1D-BC43-970806C64535}"/>
              </a:ext>
            </a:extLst>
          </p:cNvPr>
          <p:cNvSpPr/>
          <p:nvPr/>
        </p:nvSpPr>
        <p:spPr>
          <a:xfrm>
            <a:off x="6542320" y="1917510"/>
            <a:ext cx="2235818" cy="59709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sz="2000" dirty="0">
                <a:solidFill>
                  <a:srgbClr val="1F497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sz="2000" dirty="0">
                <a:solidFill>
                  <a:srgbClr val="1F497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查看分类结果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4ED939A-9EEE-4656-843F-A6795F89C6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68"/>
          <a:stretch/>
        </p:blipFill>
        <p:spPr>
          <a:xfrm>
            <a:off x="5736041" y="2716469"/>
            <a:ext cx="3406128" cy="308705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9DF26ED-38B2-45B1-934A-4AC37B336A5F}"/>
              </a:ext>
            </a:extLst>
          </p:cNvPr>
          <p:cNvSpPr txBox="1"/>
          <p:nvPr/>
        </p:nvSpPr>
        <p:spPr>
          <a:xfrm>
            <a:off x="1187354" y="5865225"/>
            <a:ext cx="6763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对于线性可分且无明显噪声的数据，软间隔与硬间隔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的结果区别不大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12ECF96-4E36-41AB-8C0B-58E16876F4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39"/>
          <a:stretch/>
        </p:blipFill>
        <p:spPr>
          <a:xfrm>
            <a:off x="1163986" y="2716469"/>
            <a:ext cx="3405046" cy="308705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99424DC-DD42-4124-9A2A-6503F432D0CF}"/>
              </a:ext>
            </a:extLst>
          </p:cNvPr>
          <p:cNvSpPr txBox="1"/>
          <p:nvPr/>
        </p:nvSpPr>
        <p:spPr>
          <a:xfrm>
            <a:off x="-60971" y="2770800"/>
            <a:ext cx="1496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硬间隔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</a:p>
          <a:p>
            <a:pPr algn="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分类结果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2AE700A-7C06-473A-924F-608AE0020E40}"/>
              </a:ext>
            </a:extLst>
          </p:cNvPr>
          <p:cNvSpPr txBox="1"/>
          <p:nvPr/>
        </p:nvSpPr>
        <p:spPr>
          <a:xfrm>
            <a:off x="4404972" y="2780034"/>
            <a:ext cx="1496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软间隔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</a:p>
          <a:p>
            <a:pPr algn="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分类结果</a:t>
            </a:r>
          </a:p>
        </p:txBody>
      </p:sp>
    </p:spTree>
    <p:extLst>
      <p:ext uri="{BB962C8B-B14F-4D97-AF65-F5344CB8AC3E}">
        <p14:creationId xmlns:p14="http://schemas.microsoft.com/office/powerpoint/2010/main" val="97386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软间隔线性支持向量机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试一试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使用软间隔线性支持向量机对案例数据进行分类。</a:t>
            </a:r>
            <a:endParaRPr lang="en-US" altLang="zh-CN" sz="2000" dirty="0"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52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EB12B4C-0D59-4B1D-BC43-970806C64535}"/>
              </a:ext>
            </a:extLst>
          </p:cNvPr>
          <p:cNvSpPr/>
          <p:nvPr/>
        </p:nvSpPr>
        <p:spPr>
          <a:xfrm>
            <a:off x="6542320" y="1917510"/>
            <a:ext cx="2235818" cy="9906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1F497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尝试更换一组</a:t>
            </a:r>
            <a:endParaRPr lang="en-US" altLang="zh-CN" sz="2000" dirty="0">
              <a:solidFill>
                <a:srgbClr val="1F497D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2000" dirty="0">
                <a:solidFill>
                  <a:srgbClr val="1F497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训练数据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F8E0B0B-5952-47E5-B1A8-16270E370B28}"/>
              </a:ext>
            </a:extLst>
          </p:cNvPr>
          <p:cNvSpPr/>
          <p:nvPr/>
        </p:nvSpPr>
        <p:spPr>
          <a:xfrm>
            <a:off x="612941" y="2606175"/>
            <a:ext cx="6666932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AF00DB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numpy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>
                <a:solidFill>
                  <a:srgbClr val="AF00DB"/>
                </a:solidFill>
                <a:latin typeface="Consolas" panose="020B0609020204030204" pitchFamily="49" charset="0"/>
              </a:rPr>
              <a:t>as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np</a:t>
            </a:r>
          </a:p>
          <a:p>
            <a:r>
              <a:rPr lang="en-US" altLang="zh-CN" sz="1400" dirty="0">
                <a:solidFill>
                  <a:srgbClr val="AF00DB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seaborn </a:t>
            </a:r>
            <a:r>
              <a:rPr lang="en-US" altLang="zh-CN" sz="1400" dirty="0">
                <a:solidFill>
                  <a:srgbClr val="AF00DB"/>
                </a:solidFill>
                <a:latin typeface="Consolas" panose="020B0609020204030204" pitchFamily="49" charset="0"/>
              </a:rPr>
              <a:t>as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sns</a:t>
            </a:r>
            <a:endParaRPr lang="en-US" altLang="zh-CN" sz="1400" dirty="0">
              <a:solidFill>
                <a:srgbClr val="444444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AF00DB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>
                <a:solidFill>
                  <a:srgbClr val="AF00DB"/>
                </a:solidFill>
                <a:latin typeface="Consolas" panose="020B0609020204030204" pitchFamily="49" charset="0"/>
              </a:rPr>
              <a:t>as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plt</a:t>
            </a:r>
          </a:p>
          <a:p>
            <a:r>
              <a:rPr lang="en-US" altLang="zh-CN" sz="1400" dirty="0">
                <a:solidFill>
                  <a:srgbClr val="AF00DB"/>
                </a:solidFill>
                <a:latin typeface="Consolas" panose="020B0609020204030204" pitchFamily="49" charset="0"/>
              </a:rPr>
              <a:t>from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sklearn.datasets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>
                <a:solidFill>
                  <a:srgbClr val="AF00DB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make_classification</a:t>
            </a:r>
            <a:endParaRPr lang="en-US" altLang="zh-CN" sz="1400" dirty="0">
              <a:solidFill>
                <a:srgbClr val="444444"/>
              </a:solidFill>
              <a:latin typeface="Consolas" panose="020B0609020204030204" pitchFamily="49" charset="0"/>
            </a:endParaRPr>
          </a:p>
          <a:p>
            <a:b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</a:b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X, y 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make_classification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n_samples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100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n_features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 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n_redundant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n_informative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n_clusters_per_class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endParaRPr lang="en-US" altLang="zh-CN" sz="1400" dirty="0">
              <a:solidFill>
                <a:srgbClr val="444444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rng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np.random.RandomState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X 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+=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rng.uniform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size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X.shape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) </a:t>
            </a:r>
            <a:r>
              <a:rPr lang="zh-CN" altLang="en-US" sz="1400" dirty="0">
                <a:solidFill>
                  <a:srgbClr val="444444"/>
                </a:solidFill>
                <a:latin typeface="Consolas" panose="020B0609020204030204" pitchFamily="49" charset="0"/>
              </a:rPr>
              <a:t>* 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2</a:t>
            </a:r>
          </a:p>
          <a:p>
            <a:b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</a:b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plt.figure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figsize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sns.scatterplot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X[:,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], X[:,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], 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hue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y, 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legend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A31515"/>
                </a:solidFill>
                <a:latin typeface="Consolas" panose="020B0609020204030204" pitchFamily="49" charset="0"/>
              </a:rPr>
              <a:t>'full'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plt.show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()</a:t>
            </a:r>
            <a:endParaRPr lang="en-US" altLang="zh-CN" sz="1400" b="0" dirty="0">
              <a:solidFill>
                <a:srgbClr val="44444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17382B-86EF-44C1-B27B-BCB42E024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494" y="3001794"/>
            <a:ext cx="2974756" cy="297475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F34D0E2-5432-4B2F-813B-02E3EDD0ECA2}"/>
              </a:ext>
            </a:extLst>
          </p:cNvPr>
          <p:cNvSpPr txBox="1"/>
          <p:nvPr/>
        </p:nvSpPr>
        <p:spPr>
          <a:xfrm>
            <a:off x="6100548" y="6024730"/>
            <a:ext cx="2144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线性不可分！</a:t>
            </a:r>
          </a:p>
        </p:txBody>
      </p:sp>
    </p:spTree>
    <p:extLst>
      <p:ext uri="{BB962C8B-B14F-4D97-AF65-F5344CB8AC3E}">
        <p14:creationId xmlns:p14="http://schemas.microsoft.com/office/powerpoint/2010/main" val="367161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软间隔线性支持向量机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试一试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使用软间隔线性支持向量机对案例数据进行分类。</a:t>
            </a:r>
            <a:endParaRPr lang="en-US" altLang="zh-CN" sz="2000" dirty="0"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53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EB12B4C-0D59-4B1D-BC43-970806C64535}"/>
              </a:ext>
            </a:extLst>
          </p:cNvPr>
          <p:cNvSpPr/>
          <p:nvPr/>
        </p:nvSpPr>
        <p:spPr>
          <a:xfrm>
            <a:off x="6542320" y="1917510"/>
            <a:ext cx="2235818" cy="9906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1F497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尝试更换一组</a:t>
            </a:r>
            <a:endParaRPr lang="en-US" altLang="zh-CN" sz="2000" dirty="0">
              <a:solidFill>
                <a:srgbClr val="1F497D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2000" dirty="0">
                <a:solidFill>
                  <a:srgbClr val="1F497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训练数据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F34D0E2-5432-4B2F-813B-02E3EDD0ECA2}"/>
              </a:ext>
            </a:extLst>
          </p:cNvPr>
          <p:cNvSpPr txBox="1"/>
          <p:nvPr/>
        </p:nvSpPr>
        <p:spPr>
          <a:xfrm>
            <a:off x="6127843" y="3896730"/>
            <a:ext cx="24838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线性可分支持向量机无法训练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软间隔线性支持向量机可以给出合理结果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8B8B265-D9FF-4959-ACF8-80B5EEAF19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14"/>
          <a:stretch/>
        </p:blipFill>
        <p:spPr>
          <a:xfrm>
            <a:off x="1410724" y="2739998"/>
            <a:ext cx="4369103" cy="394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1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学习目标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了解支持向量机的基本概念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掌握线性可分支持向量机模型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掌握软间隔支持向量机模型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b="1" dirty="0">
                <a:cs typeface="Times New Roman" panose="02020603050405020304" pitchFamily="18" charset="0"/>
              </a:rPr>
              <a:t> 理解非线性支持向量机中的核函数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介绍序列最小优化算法（阅读内容）</a:t>
            </a:r>
            <a:endParaRPr lang="en-US" altLang="zh-CN" sz="2000" dirty="0"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54</a:t>
            </a:fld>
            <a:endParaRPr lang="en-US" altLang="zh-CN" dirty="0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6B199E36-FA79-445A-B5F0-5C1794CBE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8653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非线性支持向量机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55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D77C8F42-20AA-4686-9710-3A72AE1A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990600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 核技巧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线性支持向量机能够处理的问题</a:t>
            </a:r>
            <a:r>
              <a:rPr lang="en-US" altLang="zh-CN" sz="2000" dirty="0">
                <a:cs typeface="Times New Roman" panose="02020603050405020304" pitchFamily="18" charset="0"/>
              </a:rPr>
              <a:t>:</a:t>
            </a:r>
            <a:endParaRPr lang="en-US" altLang="zh-CN" sz="2000" b="1" dirty="0">
              <a:cs typeface="Times New Roman" panose="02020603050405020304" pitchFamily="18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5F7388D-08EA-46D5-8028-FE2A9AF51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01" y="2855011"/>
            <a:ext cx="3070785" cy="279350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DB35126-D999-44E2-8FF7-0539565DA53B}"/>
              </a:ext>
            </a:extLst>
          </p:cNvPr>
          <p:cNvSpPr txBox="1"/>
          <p:nvPr/>
        </p:nvSpPr>
        <p:spPr>
          <a:xfrm>
            <a:off x="1248229" y="5648515"/>
            <a:ext cx="2698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完全线性可分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403B3CF-4674-43C5-8E72-EE7E0C62371E}"/>
              </a:ext>
            </a:extLst>
          </p:cNvPr>
          <p:cNvSpPr txBox="1"/>
          <p:nvPr/>
        </p:nvSpPr>
        <p:spPr>
          <a:xfrm>
            <a:off x="5013182" y="5648515"/>
            <a:ext cx="2698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近似线性可分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083084D-3BDD-4BDC-8589-A4B2AC806CEA}"/>
              </a:ext>
            </a:extLst>
          </p:cNvPr>
          <p:cNvSpPr txBox="1"/>
          <p:nvPr/>
        </p:nvSpPr>
        <p:spPr>
          <a:xfrm>
            <a:off x="7439419" y="1074078"/>
            <a:ext cx="18956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圈内的样本都是支持向量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5A33424-8B37-4EE1-90D3-0D46AC42673A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7042245" y="1428021"/>
            <a:ext cx="397174" cy="513258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26D2DAD3-ABE0-4FAE-8AB4-A188E43C418F}"/>
              </a:ext>
            </a:extLst>
          </p:cNvPr>
          <p:cNvSpPr/>
          <p:nvPr/>
        </p:nvSpPr>
        <p:spPr>
          <a:xfrm>
            <a:off x="1845922" y="3541452"/>
            <a:ext cx="1684242" cy="1592771"/>
          </a:xfrm>
          <a:custGeom>
            <a:avLst/>
            <a:gdLst>
              <a:gd name="connsiteX0" fmla="*/ 23821 w 1684242"/>
              <a:gd name="connsiteY0" fmla="*/ 1132906 h 1592771"/>
              <a:gd name="connsiteX1" fmla="*/ 419606 w 1684242"/>
              <a:gd name="connsiteY1" fmla="*/ 443694 h 1592771"/>
              <a:gd name="connsiteX2" fmla="*/ 1177057 w 1684242"/>
              <a:gd name="connsiteY2" fmla="*/ 20614 h 1592771"/>
              <a:gd name="connsiteX3" fmla="*/ 1654729 w 1684242"/>
              <a:gd name="connsiteY3" fmla="*/ 116148 h 1592771"/>
              <a:gd name="connsiteX4" fmla="*/ 1579666 w 1684242"/>
              <a:gd name="connsiteY4" fmla="*/ 552876 h 1592771"/>
              <a:gd name="connsiteX5" fmla="*/ 1142938 w 1684242"/>
              <a:gd name="connsiteY5" fmla="*/ 662058 h 1592771"/>
              <a:gd name="connsiteX6" fmla="*/ 910926 w 1684242"/>
              <a:gd name="connsiteY6" fmla="*/ 941838 h 1592771"/>
              <a:gd name="connsiteX7" fmla="*/ 719857 w 1684242"/>
              <a:gd name="connsiteY7" fmla="*/ 1494572 h 1592771"/>
              <a:gd name="connsiteX8" fmla="*/ 371839 w 1684242"/>
              <a:gd name="connsiteY8" fmla="*/ 1569635 h 1592771"/>
              <a:gd name="connsiteX9" fmla="*/ 78412 w 1684242"/>
              <a:gd name="connsiteY9" fmla="*/ 1555987 h 1592771"/>
              <a:gd name="connsiteX10" fmla="*/ 23821 w 1684242"/>
              <a:gd name="connsiteY10" fmla="*/ 1132906 h 1592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4242" h="1592771">
                <a:moveTo>
                  <a:pt x="23821" y="1132906"/>
                </a:moveTo>
                <a:cubicBezTo>
                  <a:pt x="80687" y="947524"/>
                  <a:pt x="227400" y="629076"/>
                  <a:pt x="419606" y="443694"/>
                </a:cubicBezTo>
                <a:cubicBezTo>
                  <a:pt x="611812" y="258312"/>
                  <a:pt x="971203" y="75205"/>
                  <a:pt x="1177057" y="20614"/>
                </a:cubicBezTo>
                <a:cubicBezTo>
                  <a:pt x="1382911" y="-33977"/>
                  <a:pt x="1587628" y="27438"/>
                  <a:pt x="1654729" y="116148"/>
                </a:cubicBezTo>
                <a:cubicBezTo>
                  <a:pt x="1721831" y="204858"/>
                  <a:pt x="1664965" y="461891"/>
                  <a:pt x="1579666" y="552876"/>
                </a:cubicBezTo>
                <a:cubicBezTo>
                  <a:pt x="1494368" y="643861"/>
                  <a:pt x="1254395" y="597231"/>
                  <a:pt x="1142938" y="662058"/>
                </a:cubicBezTo>
                <a:cubicBezTo>
                  <a:pt x="1031481" y="726885"/>
                  <a:pt x="981439" y="803086"/>
                  <a:pt x="910926" y="941838"/>
                </a:cubicBezTo>
                <a:cubicBezTo>
                  <a:pt x="840413" y="1080590"/>
                  <a:pt x="809705" y="1389939"/>
                  <a:pt x="719857" y="1494572"/>
                </a:cubicBezTo>
                <a:cubicBezTo>
                  <a:pt x="630009" y="1599205"/>
                  <a:pt x="478746" y="1559399"/>
                  <a:pt x="371839" y="1569635"/>
                </a:cubicBezTo>
                <a:cubicBezTo>
                  <a:pt x="264932" y="1579871"/>
                  <a:pt x="134140" y="1623088"/>
                  <a:pt x="78412" y="1555987"/>
                </a:cubicBezTo>
                <a:cubicBezTo>
                  <a:pt x="22684" y="1488886"/>
                  <a:pt x="-33045" y="1318288"/>
                  <a:pt x="23821" y="1132906"/>
                </a:cubicBezTo>
                <a:close/>
              </a:path>
            </a:pathLst>
          </a:cu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771D1E99-DB10-47A7-8592-E90E1C074492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1208500" y="4075682"/>
            <a:ext cx="661243" cy="598676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D036BBE7-A2EA-4331-8DF8-22F057B5416A}"/>
              </a:ext>
            </a:extLst>
          </p:cNvPr>
          <p:cNvSpPr txBox="1"/>
          <p:nvPr/>
        </p:nvSpPr>
        <p:spPr>
          <a:xfrm>
            <a:off x="162560" y="3675572"/>
            <a:ext cx="1240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支持向量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9B39D404-3BB8-4FD0-B4D7-1EFF20934804}"/>
              </a:ext>
            </a:extLst>
          </p:cNvPr>
          <p:cNvGrpSpPr/>
          <p:nvPr/>
        </p:nvGrpSpPr>
        <p:grpSpPr>
          <a:xfrm>
            <a:off x="5177721" y="2089739"/>
            <a:ext cx="3481159" cy="3435279"/>
            <a:chOff x="4879775" y="2695912"/>
            <a:chExt cx="3481159" cy="3435279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65AB6037-337A-4C85-A8A7-68D5E72A1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79775" y="2695912"/>
              <a:ext cx="3481159" cy="3435279"/>
            </a:xfrm>
            <a:prstGeom prst="rect">
              <a:avLst/>
            </a:prstGeom>
          </p:spPr>
        </p:pic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6A5E7CBF-A13D-4579-B8C7-62453CA9B18F}"/>
                </a:ext>
              </a:extLst>
            </p:cNvPr>
            <p:cNvSpPr/>
            <p:nvPr/>
          </p:nvSpPr>
          <p:spPr>
            <a:xfrm>
              <a:off x="5592417" y="2994991"/>
              <a:ext cx="1822228" cy="2829339"/>
            </a:xfrm>
            <a:custGeom>
              <a:avLst/>
              <a:gdLst>
                <a:gd name="connsiteX0" fmla="*/ 861392 w 1822228"/>
                <a:gd name="connsiteY0" fmla="*/ 99392 h 2829339"/>
                <a:gd name="connsiteX1" fmla="*/ 815009 w 1822228"/>
                <a:gd name="connsiteY1" fmla="*/ 125896 h 2829339"/>
                <a:gd name="connsiteX2" fmla="*/ 788505 w 1822228"/>
                <a:gd name="connsiteY2" fmla="*/ 165652 h 2829339"/>
                <a:gd name="connsiteX3" fmla="*/ 748748 w 1822228"/>
                <a:gd name="connsiteY3" fmla="*/ 225287 h 2829339"/>
                <a:gd name="connsiteX4" fmla="*/ 728870 w 1822228"/>
                <a:gd name="connsiteY4" fmla="*/ 245166 h 2829339"/>
                <a:gd name="connsiteX5" fmla="*/ 722244 w 1822228"/>
                <a:gd name="connsiteY5" fmla="*/ 265044 h 2829339"/>
                <a:gd name="connsiteX6" fmla="*/ 708992 w 1822228"/>
                <a:gd name="connsiteY6" fmla="*/ 291548 h 2829339"/>
                <a:gd name="connsiteX7" fmla="*/ 689113 w 1822228"/>
                <a:gd name="connsiteY7" fmla="*/ 337931 h 2829339"/>
                <a:gd name="connsiteX8" fmla="*/ 669235 w 1822228"/>
                <a:gd name="connsiteY8" fmla="*/ 377687 h 2829339"/>
                <a:gd name="connsiteX9" fmla="*/ 655983 w 1822228"/>
                <a:gd name="connsiteY9" fmla="*/ 404192 h 2829339"/>
                <a:gd name="connsiteX10" fmla="*/ 616226 w 1822228"/>
                <a:gd name="connsiteY10" fmla="*/ 457200 h 2829339"/>
                <a:gd name="connsiteX11" fmla="*/ 602974 w 1822228"/>
                <a:gd name="connsiteY11" fmla="*/ 477079 h 2829339"/>
                <a:gd name="connsiteX12" fmla="*/ 589722 w 1822228"/>
                <a:gd name="connsiteY12" fmla="*/ 503583 h 2829339"/>
                <a:gd name="connsiteX13" fmla="*/ 569844 w 1822228"/>
                <a:gd name="connsiteY13" fmla="*/ 516835 h 2829339"/>
                <a:gd name="connsiteX14" fmla="*/ 549966 w 1822228"/>
                <a:gd name="connsiteY14" fmla="*/ 543339 h 2829339"/>
                <a:gd name="connsiteX15" fmla="*/ 536713 w 1822228"/>
                <a:gd name="connsiteY15" fmla="*/ 563218 h 2829339"/>
                <a:gd name="connsiteX16" fmla="*/ 490331 w 1822228"/>
                <a:gd name="connsiteY16" fmla="*/ 636105 h 2829339"/>
                <a:gd name="connsiteX17" fmla="*/ 437322 w 1822228"/>
                <a:gd name="connsiteY17" fmla="*/ 689113 h 2829339"/>
                <a:gd name="connsiteX18" fmla="*/ 397566 w 1822228"/>
                <a:gd name="connsiteY18" fmla="*/ 715618 h 2829339"/>
                <a:gd name="connsiteX19" fmla="*/ 377687 w 1822228"/>
                <a:gd name="connsiteY19" fmla="*/ 742122 h 2829339"/>
                <a:gd name="connsiteX20" fmla="*/ 284922 w 1822228"/>
                <a:gd name="connsiteY20" fmla="*/ 821635 h 2829339"/>
                <a:gd name="connsiteX21" fmla="*/ 245166 w 1822228"/>
                <a:gd name="connsiteY21" fmla="*/ 848139 h 2829339"/>
                <a:gd name="connsiteX22" fmla="*/ 225287 w 1822228"/>
                <a:gd name="connsiteY22" fmla="*/ 861392 h 2829339"/>
                <a:gd name="connsiteX23" fmla="*/ 172279 w 1822228"/>
                <a:gd name="connsiteY23" fmla="*/ 914400 h 2829339"/>
                <a:gd name="connsiteX24" fmla="*/ 152400 w 1822228"/>
                <a:gd name="connsiteY24" fmla="*/ 934279 h 2829339"/>
                <a:gd name="connsiteX25" fmla="*/ 99392 w 1822228"/>
                <a:gd name="connsiteY25" fmla="*/ 974035 h 2829339"/>
                <a:gd name="connsiteX26" fmla="*/ 79513 w 1822228"/>
                <a:gd name="connsiteY26" fmla="*/ 987287 h 2829339"/>
                <a:gd name="connsiteX27" fmla="*/ 26505 w 1822228"/>
                <a:gd name="connsiteY27" fmla="*/ 1066800 h 2829339"/>
                <a:gd name="connsiteX28" fmla="*/ 13253 w 1822228"/>
                <a:gd name="connsiteY28" fmla="*/ 1113183 h 2829339"/>
                <a:gd name="connsiteX29" fmla="*/ 6626 w 1822228"/>
                <a:gd name="connsiteY29" fmla="*/ 1133061 h 2829339"/>
                <a:gd name="connsiteX30" fmla="*/ 0 w 1822228"/>
                <a:gd name="connsiteY30" fmla="*/ 1172818 h 2829339"/>
                <a:gd name="connsiteX31" fmla="*/ 13253 w 1822228"/>
                <a:gd name="connsiteY31" fmla="*/ 1358348 h 2829339"/>
                <a:gd name="connsiteX32" fmla="*/ 19879 w 1822228"/>
                <a:gd name="connsiteY32" fmla="*/ 1384852 h 2829339"/>
                <a:gd name="connsiteX33" fmla="*/ 66261 w 1822228"/>
                <a:gd name="connsiteY33" fmla="*/ 1477618 h 2829339"/>
                <a:gd name="connsiteX34" fmla="*/ 72887 w 1822228"/>
                <a:gd name="connsiteY34" fmla="*/ 1497496 h 2829339"/>
                <a:gd name="connsiteX35" fmla="*/ 86140 w 1822228"/>
                <a:gd name="connsiteY35" fmla="*/ 1510748 h 2829339"/>
                <a:gd name="connsiteX36" fmla="*/ 145774 w 1822228"/>
                <a:gd name="connsiteY36" fmla="*/ 1590261 h 2829339"/>
                <a:gd name="connsiteX37" fmla="*/ 165653 w 1822228"/>
                <a:gd name="connsiteY37" fmla="*/ 1643270 h 2829339"/>
                <a:gd name="connsiteX38" fmla="*/ 245166 w 1822228"/>
                <a:gd name="connsiteY38" fmla="*/ 1749287 h 2829339"/>
                <a:gd name="connsiteX39" fmla="*/ 271670 w 1822228"/>
                <a:gd name="connsiteY39" fmla="*/ 1789044 h 2829339"/>
                <a:gd name="connsiteX40" fmla="*/ 318053 w 1822228"/>
                <a:gd name="connsiteY40" fmla="*/ 1848679 h 2829339"/>
                <a:gd name="connsiteX41" fmla="*/ 390940 w 1822228"/>
                <a:gd name="connsiteY41" fmla="*/ 1994452 h 2829339"/>
                <a:gd name="connsiteX42" fmla="*/ 430696 w 1822228"/>
                <a:gd name="connsiteY42" fmla="*/ 2067339 h 2829339"/>
                <a:gd name="connsiteX43" fmla="*/ 477079 w 1822228"/>
                <a:gd name="connsiteY43" fmla="*/ 2213113 h 2829339"/>
                <a:gd name="connsiteX44" fmla="*/ 536713 w 1822228"/>
                <a:gd name="connsiteY44" fmla="*/ 2392018 h 2829339"/>
                <a:gd name="connsiteX45" fmla="*/ 583096 w 1822228"/>
                <a:gd name="connsiteY45" fmla="*/ 2484783 h 2829339"/>
                <a:gd name="connsiteX46" fmla="*/ 649357 w 1822228"/>
                <a:gd name="connsiteY46" fmla="*/ 2676939 h 2829339"/>
                <a:gd name="connsiteX47" fmla="*/ 669235 w 1822228"/>
                <a:gd name="connsiteY47" fmla="*/ 2716696 h 2829339"/>
                <a:gd name="connsiteX48" fmla="*/ 695740 w 1822228"/>
                <a:gd name="connsiteY48" fmla="*/ 2749826 h 2829339"/>
                <a:gd name="connsiteX49" fmla="*/ 748748 w 1822228"/>
                <a:gd name="connsiteY49" fmla="*/ 2796209 h 2829339"/>
                <a:gd name="connsiteX50" fmla="*/ 781879 w 1822228"/>
                <a:gd name="connsiteY50" fmla="*/ 2816087 h 2829339"/>
                <a:gd name="connsiteX51" fmla="*/ 821635 w 1822228"/>
                <a:gd name="connsiteY51" fmla="*/ 2829339 h 2829339"/>
                <a:gd name="connsiteX52" fmla="*/ 954157 w 1822228"/>
                <a:gd name="connsiteY52" fmla="*/ 2816087 h 2829339"/>
                <a:gd name="connsiteX53" fmla="*/ 1007166 w 1822228"/>
                <a:gd name="connsiteY53" fmla="*/ 2769705 h 2829339"/>
                <a:gd name="connsiteX54" fmla="*/ 1046922 w 1822228"/>
                <a:gd name="connsiteY54" fmla="*/ 2743200 h 2829339"/>
                <a:gd name="connsiteX55" fmla="*/ 1186070 w 1822228"/>
                <a:gd name="connsiteY55" fmla="*/ 2650435 h 2829339"/>
                <a:gd name="connsiteX56" fmla="*/ 1212574 w 1822228"/>
                <a:gd name="connsiteY56" fmla="*/ 2630557 h 2829339"/>
                <a:gd name="connsiteX57" fmla="*/ 1225826 w 1822228"/>
                <a:gd name="connsiteY57" fmla="*/ 2610679 h 2829339"/>
                <a:gd name="connsiteX58" fmla="*/ 1278835 w 1822228"/>
                <a:gd name="connsiteY58" fmla="*/ 2551044 h 2829339"/>
                <a:gd name="connsiteX59" fmla="*/ 1298713 w 1822228"/>
                <a:gd name="connsiteY59" fmla="*/ 2504661 h 2829339"/>
                <a:gd name="connsiteX60" fmla="*/ 1311966 w 1822228"/>
                <a:gd name="connsiteY60" fmla="*/ 2478157 h 2829339"/>
                <a:gd name="connsiteX61" fmla="*/ 1331844 w 1822228"/>
                <a:gd name="connsiteY61" fmla="*/ 2445026 h 2829339"/>
                <a:gd name="connsiteX62" fmla="*/ 1358348 w 1822228"/>
                <a:gd name="connsiteY62" fmla="*/ 2372139 h 2829339"/>
                <a:gd name="connsiteX63" fmla="*/ 1371600 w 1822228"/>
                <a:gd name="connsiteY63" fmla="*/ 2213113 h 2829339"/>
                <a:gd name="connsiteX64" fmla="*/ 1378226 w 1822228"/>
                <a:gd name="connsiteY64" fmla="*/ 2173357 h 2829339"/>
                <a:gd name="connsiteX65" fmla="*/ 1411357 w 1822228"/>
                <a:gd name="connsiteY65" fmla="*/ 2093844 h 2829339"/>
                <a:gd name="connsiteX66" fmla="*/ 1437861 w 1822228"/>
                <a:gd name="connsiteY66" fmla="*/ 1954696 h 2829339"/>
                <a:gd name="connsiteX67" fmla="*/ 1451113 w 1822228"/>
                <a:gd name="connsiteY67" fmla="*/ 1921566 h 2829339"/>
                <a:gd name="connsiteX68" fmla="*/ 1497496 w 1822228"/>
                <a:gd name="connsiteY68" fmla="*/ 1808922 h 2829339"/>
                <a:gd name="connsiteX69" fmla="*/ 1530626 w 1822228"/>
                <a:gd name="connsiteY69" fmla="*/ 1722783 h 2829339"/>
                <a:gd name="connsiteX70" fmla="*/ 1557131 w 1822228"/>
                <a:gd name="connsiteY70" fmla="*/ 1676400 h 2829339"/>
                <a:gd name="connsiteX71" fmla="*/ 1583635 w 1822228"/>
                <a:gd name="connsiteY71" fmla="*/ 1603513 h 2829339"/>
                <a:gd name="connsiteX72" fmla="*/ 1603513 w 1822228"/>
                <a:gd name="connsiteY72" fmla="*/ 1563757 h 2829339"/>
                <a:gd name="connsiteX73" fmla="*/ 1616766 w 1822228"/>
                <a:gd name="connsiteY73" fmla="*/ 1497496 h 2829339"/>
                <a:gd name="connsiteX74" fmla="*/ 1656522 w 1822228"/>
                <a:gd name="connsiteY74" fmla="*/ 1398105 h 2829339"/>
                <a:gd name="connsiteX75" fmla="*/ 1689653 w 1822228"/>
                <a:gd name="connsiteY75" fmla="*/ 1311966 h 2829339"/>
                <a:gd name="connsiteX76" fmla="*/ 1709531 w 1822228"/>
                <a:gd name="connsiteY76" fmla="*/ 1272209 h 2829339"/>
                <a:gd name="connsiteX77" fmla="*/ 1736035 w 1822228"/>
                <a:gd name="connsiteY77" fmla="*/ 1205948 h 2829339"/>
                <a:gd name="connsiteX78" fmla="*/ 1762540 w 1822228"/>
                <a:gd name="connsiteY78" fmla="*/ 1159566 h 2829339"/>
                <a:gd name="connsiteX79" fmla="*/ 1782418 w 1822228"/>
                <a:gd name="connsiteY79" fmla="*/ 1099931 h 2829339"/>
                <a:gd name="connsiteX80" fmla="*/ 1815548 w 1822228"/>
                <a:gd name="connsiteY80" fmla="*/ 954157 h 2829339"/>
                <a:gd name="connsiteX81" fmla="*/ 1795670 w 1822228"/>
                <a:gd name="connsiteY81" fmla="*/ 576470 h 2829339"/>
                <a:gd name="connsiteX82" fmla="*/ 1736035 w 1822228"/>
                <a:gd name="connsiteY82" fmla="*/ 443948 h 2829339"/>
                <a:gd name="connsiteX83" fmla="*/ 1649896 w 1822228"/>
                <a:gd name="connsiteY83" fmla="*/ 298174 h 2829339"/>
                <a:gd name="connsiteX84" fmla="*/ 1484244 w 1822228"/>
                <a:gd name="connsiteY84" fmla="*/ 159026 h 2829339"/>
                <a:gd name="connsiteX85" fmla="*/ 1437861 w 1822228"/>
                <a:gd name="connsiteY85" fmla="*/ 132522 h 2829339"/>
                <a:gd name="connsiteX86" fmla="*/ 1345096 w 1822228"/>
                <a:gd name="connsiteY86" fmla="*/ 66261 h 2829339"/>
                <a:gd name="connsiteX87" fmla="*/ 1245705 w 1822228"/>
                <a:gd name="connsiteY87" fmla="*/ 26505 h 2829339"/>
                <a:gd name="connsiteX88" fmla="*/ 1219200 w 1822228"/>
                <a:gd name="connsiteY88" fmla="*/ 13252 h 2829339"/>
                <a:gd name="connsiteX89" fmla="*/ 1159566 w 1822228"/>
                <a:gd name="connsiteY89" fmla="*/ 6626 h 2829339"/>
                <a:gd name="connsiteX90" fmla="*/ 1119809 w 1822228"/>
                <a:gd name="connsiteY90" fmla="*/ 0 h 2829339"/>
                <a:gd name="connsiteX91" fmla="*/ 980661 w 1822228"/>
                <a:gd name="connsiteY91" fmla="*/ 6626 h 2829339"/>
                <a:gd name="connsiteX92" fmla="*/ 954157 w 1822228"/>
                <a:gd name="connsiteY92" fmla="*/ 13252 h 2829339"/>
                <a:gd name="connsiteX93" fmla="*/ 934279 w 1822228"/>
                <a:gd name="connsiteY93" fmla="*/ 26505 h 2829339"/>
                <a:gd name="connsiteX94" fmla="*/ 861392 w 1822228"/>
                <a:gd name="connsiteY94" fmla="*/ 59635 h 2829339"/>
                <a:gd name="connsiteX95" fmla="*/ 861392 w 1822228"/>
                <a:gd name="connsiteY95" fmla="*/ 99392 h 282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1822228" h="2829339">
                  <a:moveTo>
                    <a:pt x="861392" y="99392"/>
                  </a:moveTo>
                  <a:cubicBezTo>
                    <a:pt x="853662" y="110435"/>
                    <a:pt x="828185" y="113918"/>
                    <a:pt x="815009" y="125896"/>
                  </a:cubicBezTo>
                  <a:cubicBezTo>
                    <a:pt x="803224" y="136610"/>
                    <a:pt x="797340" y="152400"/>
                    <a:pt x="788505" y="165652"/>
                  </a:cubicBezTo>
                  <a:lnTo>
                    <a:pt x="748748" y="225287"/>
                  </a:lnTo>
                  <a:lnTo>
                    <a:pt x="728870" y="245166"/>
                  </a:lnTo>
                  <a:cubicBezTo>
                    <a:pt x="726661" y="251792"/>
                    <a:pt x="724995" y="258624"/>
                    <a:pt x="722244" y="265044"/>
                  </a:cubicBezTo>
                  <a:cubicBezTo>
                    <a:pt x="718353" y="274123"/>
                    <a:pt x="712460" y="282299"/>
                    <a:pt x="708992" y="291548"/>
                  </a:cubicBezTo>
                  <a:cubicBezTo>
                    <a:pt x="690655" y="340447"/>
                    <a:pt x="715970" y="297646"/>
                    <a:pt x="689113" y="337931"/>
                  </a:cubicBezTo>
                  <a:cubicBezTo>
                    <a:pt x="676964" y="374378"/>
                    <a:pt x="689787" y="341720"/>
                    <a:pt x="669235" y="377687"/>
                  </a:cubicBezTo>
                  <a:cubicBezTo>
                    <a:pt x="664334" y="386263"/>
                    <a:pt x="661462" y="395973"/>
                    <a:pt x="655983" y="404192"/>
                  </a:cubicBezTo>
                  <a:cubicBezTo>
                    <a:pt x="643731" y="422569"/>
                    <a:pt x="628477" y="438822"/>
                    <a:pt x="616226" y="457200"/>
                  </a:cubicBezTo>
                  <a:cubicBezTo>
                    <a:pt x="611809" y="463826"/>
                    <a:pt x="606925" y="470165"/>
                    <a:pt x="602974" y="477079"/>
                  </a:cubicBezTo>
                  <a:cubicBezTo>
                    <a:pt x="598073" y="485655"/>
                    <a:pt x="596045" y="495995"/>
                    <a:pt x="589722" y="503583"/>
                  </a:cubicBezTo>
                  <a:cubicBezTo>
                    <a:pt x="584624" y="509701"/>
                    <a:pt x="575475" y="511204"/>
                    <a:pt x="569844" y="516835"/>
                  </a:cubicBezTo>
                  <a:cubicBezTo>
                    <a:pt x="562035" y="524644"/>
                    <a:pt x="556385" y="534353"/>
                    <a:pt x="549966" y="543339"/>
                  </a:cubicBezTo>
                  <a:cubicBezTo>
                    <a:pt x="545337" y="549819"/>
                    <a:pt x="540810" y="556389"/>
                    <a:pt x="536713" y="563218"/>
                  </a:cubicBezTo>
                  <a:cubicBezTo>
                    <a:pt x="520853" y="589650"/>
                    <a:pt x="510893" y="613674"/>
                    <a:pt x="490331" y="636105"/>
                  </a:cubicBezTo>
                  <a:cubicBezTo>
                    <a:pt x="473446" y="654525"/>
                    <a:pt x="454992" y="671443"/>
                    <a:pt x="437322" y="689113"/>
                  </a:cubicBezTo>
                  <a:cubicBezTo>
                    <a:pt x="412504" y="713931"/>
                    <a:pt x="426335" y="706028"/>
                    <a:pt x="397566" y="715618"/>
                  </a:cubicBezTo>
                  <a:cubicBezTo>
                    <a:pt x="390940" y="724453"/>
                    <a:pt x="384874" y="733737"/>
                    <a:pt x="377687" y="742122"/>
                  </a:cubicBezTo>
                  <a:cubicBezTo>
                    <a:pt x="356885" y="766390"/>
                    <a:pt x="293796" y="815719"/>
                    <a:pt x="284922" y="821635"/>
                  </a:cubicBezTo>
                  <a:lnTo>
                    <a:pt x="245166" y="848139"/>
                  </a:lnTo>
                  <a:cubicBezTo>
                    <a:pt x="238540" y="852557"/>
                    <a:pt x="230065" y="855021"/>
                    <a:pt x="225287" y="861392"/>
                  </a:cubicBezTo>
                  <a:cubicBezTo>
                    <a:pt x="191588" y="906324"/>
                    <a:pt x="220865" y="871887"/>
                    <a:pt x="172279" y="914400"/>
                  </a:cubicBezTo>
                  <a:cubicBezTo>
                    <a:pt x="165227" y="920571"/>
                    <a:pt x="159653" y="928345"/>
                    <a:pt x="152400" y="934279"/>
                  </a:cubicBezTo>
                  <a:cubicBezTo>
                    <a:pt x="135306" y="948265"/>
                    <a:pt x="117770" y="961784"/>
                    <a:pt x="99392" y="974035"/>
                  </a:cubicBezTo>
                  <a:cubicBezTo>
                    <a:pt x="92766" y="978452"/>
                    <a:pt x="85144" y="981656"/>
                    <a:pt x="79513" y="987287"/>
                  </a:cubicBezTo>
                  <a:cubicBezTo>
                    <a:pt x="54430" y="1012370"/>
                    <a:pt x="44231" y="1035779"/>
                    <a:pt x="26505" y="1066800"/>
                  </a:cubicBezTo>
                  <a:cubicBezTo>
                    <a:pt x="22088" y="1082261"/>
                    <a:pt x="17874" y="1097782"/>
                    <a:pt x="13253" y="1113183"/>
                  </a:cubicBezTo>
                  <a:cubicBezTo>
                    <a:pt x="11246" y="1119873"/>
                    <a:pt x="8141" y="1126243"/>
                    <a:pt x="6626" y="1133061"/>
                  </a:cubicBezTo>
                  <a:cubicBezTo>
                    <a:pt x="3711" y="1146176"/>
                    <a:pt x="2209" y="1159566"/>
                    <a:pt x="0" y="1172818"/>
                  </a:cubicBezTo>
                  <a:cubicBezTo>
                    <a:pt x="4418" y="1234661"/>
                    <a:pt x="-1784" y="1298198"/>
                    <a:pt x="13253" y="1358348"/>
                  </a:cubicBezTo>
                  <a:cubicBezTo>
                    <a:pt x="15462" y="1367183"/>
                    <a:pt x="16181" y="1376530"/>
                    <a:pt x="19879" y="1384852"/>
                  </a:cubicBezTo>
                  <a:cubicBezTo>
                    <a:pt x="33920" y="1416444"/>
                    <a:pt x="55328" y="1444820"/>
                    <a:pt x="66261" y="1477618"/>
                  </a:cubicBezTo>
                  <a:cubicBezTo>
                    <a:pt x="68470" y="1484244"/>
                    <a:pt x="69293" y="1491507"/>
                    <a:pt x="72887" y="1497496"/>
                  </a:cubicBezTo>
                  <a:cubicBezTo>
                    <a:pt x="76101" y="1502853"/>
                    <a:pt x="82392" y="1505750"/>
                    <a:pt x="86140" y="1510748"/>
                  </a:cubicBezTo>
                  <a:cubicBezTo>
                    <a:pt x="167319" y="1618985"/>
                    <a:pt x="53595" y="1479646"/>
                    <a:pt x="145774" y="1590261"/>
                  </a:cubicBezTo>
                  <a:cubicBezTo>
                    <a:pt x="152400" y="1607931"/>
                    <a:pt x="155651" y="1627267"/>
                    <a:pt x="165653" y="1643270"/>
                  </a:cubicBezTo>
                  <a:cubicBezTo>
                    <a:pt x="189065" y="1680729"/>
                    <a:pt x="220663" y="1712532"/>
                    <a:pt x="245166" y="1749287"/>
                  </a:cubicBezTo>
                  <a:cubicBezTo>
                    <a:pt x="254001" y="1762539"/>
                    <a:pt x="262251" y="1776200"/>
                    <a:pt x="271670" y="1789044"/>
                  </a:cubicBezTo>
                  <a:cubicBezTo>
                    <a:pt x="286562" y="1809352"/>
                    <a:pt x="304706" y="1827324"/>
                    <a:pt x="318053" y="1848679"/>
                  </a:cubicBezTo>
                  <a:cubicBezTo>
                    <a:pt x="401564" y="1982297"/>
                    <a:pt x="346151" y="1904874"/>
                    <a:pt x="390940" y="1994452"/>
                  </a:cubicBezTo>
                  <a:cubicBezTo>
                    <a:pt x="403317" y="2019205"/>
                    <a:pt x="420115" y="2041767"/>
                    <a:pt x="430696" y="2067339"/>
                  </a:cubicBezTo>
                  <a:cubicBezTo>
                    <a:pt x="538693" y="2328333"/>
                    <a:pt x="446086" y="2117033"/>
                    <a:pt x="477079" y="2213113"/>
                  </a:cubicBezTo>
                  <a:cubicBezTo>
                    <a:pt x="496377" y="2272938"/>
                    <a:pt x="513367" y="2333653"/>
                    <a:pt x="536713" y="2392018"/>
                  </a:cubicBezTo>
                  <a:cubicBezTo>
                    <a:pt x="567319" y="2468532"/>
                    <a:pt x="548945" y="2439248"/>
                    <a:pt x="583096" y="2484783"/>
                  </a:cubicBezTo>
                  <a:cubicBezTo>
                    <a:pt x="605183" y="2548835"/>
                    <a:pt x="619057" y="2616338"/>
                    <a:pt x="649357" y="2676939"/>
                  </a:cubicBezTo>
                  <a:cubicBezTo>
                    <a:pt x="655983" y="2690191"/>
                    <a:pt x="661280" y="2704196"/>
                    <a:pt x="669235" y="2716696"/>
                  </a:cubicBezTo>
                  <a:cubicBezTo>
                    <a:pt x="676828" y="2728628"/>
                    <a:pt x="686279" y="2739314"/>
                    <a:pt x="695740" y="2749826"/>
                  </a:cubicBezTo>
                  <a:cubicBezTo>
                    <a:pt x="720117" y="2776911"/>
                    <a:pt x="723210" y="2780248"/>
                    <a:pt x="748748" y="2796209"/>
                  </a:cubicBezTo>
                  <a:cubicBezTo>
                    <a:pt x="759669" y="2803035"/>
                    <a:pt x="770154" y="2810758"/>
                    <a:pt x="781879" y="2816087"/>
                  </a:cubicBezTo>
                  <a:cubicBezTo>
                    <a:pt x="794596" y="2821867"/>
                    <a:pt x="821635" y="2829339"/>
                    <a:pt x="821635" y="2829339"/>
                  </a:cubicBezTo>
                  <a:cubicBezTo>
                    <a:pt x="865809" y="2824922"/>
                    <a:pt x="910625" y="2824793"/>
                    <a:pt x="954157" y="2816087"/>
                  </a:cubicBezTo>
                  <a:cubicBezTo>
                    <a:pt x="992788" y="2808361"/>
                    <a:pt x="982963" y="2791219"/>
                    <a:pt x="1007166" y="2769705"/>
                  </a:cubicBezTo>
                  <a:cubicBezTo>
                    <a:pt x="1019070" y="2759124"/>
                    <a:pt x="1033380" y="2751583"/>
                    <a:pt x="1046922" y="2743200"/>
                  </a:cubicBezTo>
                  <a:cubicBezTo>
                    <a:pt x="1201780" y="2647335"/>
                    <a:pt x="1098471" y="2720514"/>
                    <a:pt x="1186070" y="2650435"/>
                  </a:cubicBezTo>
                  <a:cubicBezTo>
                    <a:pt x="1194693" y="2643536"/>
                    <a:pt x="1204765" y="2638366"/>
                    <a:pt x="1212574" y="2630557"/>
                  </a:cubicBezTo>
                  <a:cubicBezTo>
                    <a:pt x="1218205" y="2624926"/>
                    <a:pt x="1220643" y="2616725"/>
                    <a:pt x="1225826" y="2610679"/>
                  </a:cubicBezTo>
                  <a:cubicBezTo>
                    <a:pt x="1247742" y="2585111"/>
                    <a:pt x="1261039" y="2581551"/>
                    <a:pt x="1278835" y="2551044"/>
                  </a:cubicBezTo>
                  <a:cubicBezTo>
                    <a:pt x="1287311" y="2536514"/>
                    <a:pt x="1291752" y="2519974"/>
                    <a:pt x="1298713" y="2504661"/>
                  </a:cubicBezTo>
                  <a:cubicBezTo>
                    <a:pt x="1302800" y="2495669"/>
                    <a:pt x="1307169" y="2486792"/>
                    <a:pt x="1311966" y="2478157"/>
                  </a:cubicBezTo>
                  <a:cubicBezTo>
                    <a:pt x="1318221" y="2466899"/>
                    <a:pt x="1326447" y="2456720"/>
                    <a:pt x="1331844" y="2445026"/>
                  </a:cubicBezTo>
                  <a:cubicBezTo>
                    <a:pt x="1340779" y="2425667"/>
                    <a:pt x="1350713" y="2395045"/>
                    <a:pt x="1358348" y="2372139"/>
                  </a:cubicBezTo>
                  <a:cubicBezTo>
                    <a:pt x="1362765" y="2319130"/>
                    <a:pt x="1366307" y="2266041"/>
                    <a:pt x="1371600" y="2213113"/>
                  </a:cubicBezTo>
                  <a:cubicBezTo>
                    <a:pt x="1372937" y="2199745"/>
                    <a:pt x="1373977" y="2186102"/>
                    <a:pt x="1378226" y="2173357"/>
                  </a:cubicBezTo>
                  <a:cubicBezTo>
                    <a:pt x="1387306" y="2146117"/>
                    <a:pt x="1411357" y="2093844"/>
                    <a:pt x="1411357" y="2093844"/>
                  </a:cubicBezTo>
                  <a:cubicBezTo>
                    <a:pt x="1419907" y="2038269"/>
                    <a:pt x="1422248" y="2005440"/>
                    <a:pt x="1437861" y="1954696"/>
                  </a:cubicBezTo>
                  <a:cubicBezTo>
                    <a:pt x="1441359" y="1943328"/>
                    <a:pt x="1446696" y="1932609"/>
                    <a:pt x="1451113" y="1921566"/>
                  </a:cubicBezTo>
                  <a:cubicBezTo>
                    <a:pt x="1464337" y="1842230"/>
                    <a:pt x="1447090" y="1918900"/>
                    <a:pt x="1497496" y="1808922"/>
                  </a:cubicBezTo>
                  <a:cubicBezTo>
                    <a:pt x="1510314" y="1780956"/>
                    <a:pt x="1515363" y="1749493"/>
                    <a:pt x="1530626" y="1722783"/>
                  </a:cubicBezTo>
                  <a:cubicBezTo>
                    <a:pt x="1539461" y="1707322"/>
                    <a:pt x="1549899" y="1692673"/>
                    <a:pt x="1557131" y="1676400"/>
                  </a:cubicBezTo>
                  <a:cubicBezTo>
                    <a:pt x="1567631" y="1652776"/>
                    <a:pt x="1573792" y="1627418"/>
                    <a:pt x="1583635" y="1603513"/>
                  </a:cubicBezTo>
                  <a:cubicBezTo>
                    <a:pt x="1589276" y="1589813"/>
                    <a:pt x="1596887" y="1577009"/>
                    <a:pt x="1603513" y="1563757"/>
                  </a:cubicBezTo>
                  <a:cubicBezTo>
                    <a:pt x="1607931" y="1541670"/>
                    <a:pt x="1609901" y="1518949"/>
                    <a:pt x="1616766" y="1497496"/>
                  </a:cubicBezTo>
                  <a:cubicBezTo>
                    <a:pt x="1627641" y="1463511"/>
                    <a:pt x="1645238" y="1431956"/>
                    <a:pt x="1656522" y="1398105"/>
                  </a:cubicBezTo>
                  <a:cubicBezTo>
                    <a:pt x="1670880" y="1355030"/>
                    <a:pt x="1669344" y="1355968"/>
                    <a:pt x="1689653" y="1311966"/>
                  </a:cubicBezTo>
                  <a:cubicBezTo>
                    <a:pt x="1695862" y="1298513"/>
                    <a:pt x="1703592" y="1285783"/>
                    <a:pt x="1709531" y="1272209"/>
                  </a:cubicBezTo>
                  <a:cubicBezTo>
                    <a:pt x="1719066" y="1250415"/>
                    <a:pt x="1725906" y="1227472"/>
                    <a:pt x="1736035" y="1205948"/>
                  </a:cubicBezTo>
                  <a:cubicBezTo>
                    <a:pt x="1743617" y="1189836"/>
                    <a:pt x="1755403" y="1175880"/>
                    <a:pt x="1762540" y="1159566"/>
                  </a:cubicBezTo>
                  <a:cubicBezTo>
                    <a:pt x="1770939" y="1140369"/>
                    <a:pt x="1776397" y="1120001"/>
                    <a:pt x="1782418" y="1099931"/>
                  </a:cubicBezTo>
                  <a:cubicBezTo>
                    <a:pt x="1804736" y="1025538"/>
                    <a:pt x="1801770" y="1029937"/>
                    <a:pt x="1815548" y="954157"/>
                  </a:cubicBezTo>
                  <a:cubicBezTo>
                    <a:pt x="1821698" y="806550"/>
                    <a:pt x="1833446" y="730481"/>
                    <a:pt x="1795670" y="576470"/>
                  </a:cubicBezTo>
                  <a:cubicBezTo>
                    <a:pt x="1784130" y="529424"/>
                    <a:pt x="1756595" y="487809"/>
                    <a:pt x="1736035" y="443948"/>
                  </a:cubicBezTo>
                  <a:cubicBezTo>
                    <a:pt x="1715172" y="399440"/>
                    <a:pt x="1685113" y="334922"/>
                    <a:pt x="1649896" y="298174"/>
                  </a:cubicBezTo>
                  <a:cubicBezTo>
                    <a:pt x="1629803" y="277207"/>
                    <a:pt x="1524700" y="186839"/>
                    <a:pt x="1484244" y="159026"/>
                  </a:cubicBezTo>
                  <a:cubicBezTo>
                    <a:pt x="1469570" y="148938"/>
                    <a:pt x="1452677" y="142400"/>
                    <a:pt x="1437861" y="132522"/>
                  </a:cubicBezTo>
                  <a:cubicBezTo>
                    <a:pt x="1423964" y="123257"/>
                    <a:pt x="1365838" y="76138"/>
                    <a:pt x="1345096" y="66261"/>
                  </a:cubicBezTo>
                  <a:cubicBezTo>
                    <a:pt x="1312880" y="50920"/>
                    <a:pt x="1277620" y="42463"/>
                    <a:pt x="1245705" y="26505"/>
                  </a:cubicBezTo>
                  <a:cubicBezTo>
                    <a:pt x="1236870" y="22087"/>
                    <a:pt x="1228825" y="15473"/>
                    <a:pt x="1219200" y="13252"/>
                  </a:cubicBezTo>
                  <a:cubicBezTo>
                    <a:pt x="1199712" y="8755"/>
                    <a:pt x="1179391" y="9269"/>
                    <a:pt x="1159566" y="6626"/>
                  </a:cubicBezTo>
                  <a:cubicBezTo>
                    <a:pt x="1146249" y="4850"/>
                    <a:pt x="1133061" y="2209"/>
                    <a:pt x="1119809" y="0"/>
                  </a:cubicBezTo>
                  <a:cubicBezTo>
                    <a:pt x="1073426" y="2209"/>
                    <a:pt x="1026948" y="2923"/>
                    <a:pt x="980661" y="6626"/>
                  </a:cubicBezTo>
                  <a:cubicBezTo>
                    <a:pt x="971583" y="7352"/>
                    <a:pt x="962527" y="9665"/>
                    <a:pt x="954157" y="13252"/>
                  </a:cubicBezTo>
                  <a:cubicBezTo>
                    <a:pt x="946837" y="16389"/>
                    <a:pt x="941193" y="22554"/>
                    <a:pt x="934279" y="26505"/>
                  </a:cubicBezTo>
                  <a:cubicBezTo>
                    <a:pt x="910892" y="39869"/>
                    <a:pt x="885923" y="48485"/>
                    <a:pt x="861392" y="59635"/>
                  </a:cubicBezTo>
                  <a:cubicBezTo>
                    <a:pt x="852400" y="63722"/>
                    <a:pt x="869122" y="88349"/>
                    <a:pt x="861392" y="99392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754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非线性支持向量机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56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D77C8F42-20AA-4686-9710-3A72AE1A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990600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 核技巧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线性支持向量机不能处理的问题</a:t>
            </a:r>
            <a:r>
              <a:rPr lang="en-US" altLang="zh-CN" sz="2000" dirty="0">
                <a:cs typeface="Times New Roman" panose="02020603050405020304" pitchFamily="18" charset="0"/>
              </a:rPr>
              <a:t>:</a:t>
            </a:r>
            <a:endParaRPr lang="en-US" altLang="zh-CN" sz="2000" b="1" dirty="0"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0023E2-64A8-43B4-9FAB-DCEEA7826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084" y="2514600"/>
            <a:ext cx="3607831" cy="3754969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91F351D5-2BB4-4FC5-804C-C3E56D6EAFD8}"/>
              </a:ext>
            </a:extLst>
          </p:cNvPr>
          <p:cNvGrpSpPr/>
          <p:nvPr/>
        </p:nvGrpSpPr>
        <p:grpSpPr>
          <a:xfrm>
            <a:off x="6769831" y="1338263"/>
            <a:ext cx="1866168" cy="2201717"/>
            <a:chOff x="6131203" y="975322"/>
            <a:chExt cx="1866168" cy="2201717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AC5D914-991A-4FA1-BD87-2310794AC4FD}"/>
                </a:ext>
              </a:extLst>
            </p:cNvPr>
            <p:cNvSpPr txBox="1"/>
            <p:nvPr/>
          </p:nvSpPr>
          <p:spPr>
            <a:xfrm>
              <a:off x="6131203" y="2776929"/>
              <a:ext cx="18661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如何处理？</a:t>
              </a: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8A973147-FAAB-4750-B62F-DCBD52EF9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43908" y="975322"/>
              <a:ext cx="1695405" cy="1710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804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非线性支持向量机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57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D77C8F42-20AA-4686-9710-3A72AE1A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990600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 核技巧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空间扭曲！</a:t>
            </a:r>
            <a:endParaRPr lang="en-US" altLang="zh-CN" sz="2000" b="1" dirty="0"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562A819-5043-48D5-94A1-F24AAC36E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301" y="2571738"/>
            <a:ext cx="4805398" cy="354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52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非线性支持向量机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58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2">
                <a:extLst>
                  <a:ext uri="{FF2B5EF4-FFF2-40B4-BE49-F238E27FC236}">
                    <a16:creationId xmlns:a16="http://schemas.microsoft.com/office/drawing/2014/main" id="{D77C8F42-20AA-4686-9710-3A72AE1A33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24000"/>
                <a:ext cx="8229600" cy="990600"/>
              </a:xfrm>
            </p:spPr>
            <p:txBody>
              <a:bodyPr/>
              <a:lstStyle/>
              <a:p>
                <a:r>
                  <a:rPr lang="zh-CN" altLang="en-US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 核技巧</a:t>
                </a:r>
                <a:endPara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2000" dirty="0">
                    <a:cs typeface="Times New Roman" panose="02020603050405020304" pitchFamily="18" charset="0"/>
                  </a:rPr>
                  <a:t> 构造函数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⋅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zh-CN" altLang="en-US" sz="2000" dirty="0">
                    <a:cs typeface="Times New Roman" panose="02020603050405020304" pitchFamily="18" charset="0"/>
                  </a:rPr>
                  <a:t>对原特征空间做变换</a:t>
                </a:r>
                <a:endParaRPr lang="en-US" altLang="zh-CN" sz="20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内容占位符 2">
                <a:extLst>
                  <a:ext uri="{FF2B5EF4-FFF2-40B4-BE49-F238E27FC236}">
                    <a16:creationId xmlns:a16="http://schemas.microsoft.com/office/drawing/2014/main" id="{D77C8F42-20AA-4686-9710-3A72AE1A33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24000"/>
                <a:ext cx="8229600" cy="990600"/>
              </a:xfrm>
              <a:blipFill>
                <a:blip r:embed="rId3"/>
                <a:stretch>
                  <a:fillRect l="-667" t="-4908" b="-36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AF8F766E-7FFB-40CB-B88E-E72CC64BC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55" y="2632921"/>
            <a:ext cx="7690690" cy="3420960"/>
          </a:xfrm>
          <a:prstGeom prst="rect">
            <a:avLst/>
          </a:prstGeom>
        </p:spPr>
      </p:pic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5AC8D46B-A524-4C73-A055-A5E4A34F36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195659"/>
              </p:ext>
            </p:extLst>
          </p:nvPr>
        </p:nvGraphicFramePr>
        <p:xfrm>
          <a:off x="6672061" y="2905124"/>
          <a:ext cx="1745284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94936" imgH="438105" progId="Equation.DSMT4">
                  <p:embed/>
                </p:oleObj>
              </mc:Choice>
              <mc:Fallback>
                <p:oleObj name="Equation" r:id="rId5" imgW="894936" imgH="438105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72061" y="2905124"/>
                        <a:ext cx="1745284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53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非线性支持向量机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59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D77C8F42-20AA-4686-9710-3A72AE1A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1436914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 核技巧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原空间和变换后空间的维度可不一致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cs typeface="Times New Roman" panose="02020603050405020304" pitchFamily="18" charset="0"/>
              </a:rPr>
              <a:t>可在更高维度的空间让数据变成线性可分</a:t>
            </a:r>
            <a:endParaRPr lang="en-US" altLang="zh-CN" sz="2000" dirty="0"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DC59B96-704C-4A98-8084-48FBD45E061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5004" y="3046629"/>
            <a:ext cx="7613992" cy="31836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39315E6-6511-435B-A85F-9A0290D0A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752" y="2178275"/>
            <a:ext cx="2588237" cy="67264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0F843F6-4D1A-48D0-A4AA-B824565636F0}"/>
              </a:ext>
            </a:extLst>
          </p:cNvPr>
          <p:cNvSpPr txBox="1"/>
          <p:nvPr/>
        </p:nvSpPr>
        <p:spPr>
          <a:xfrm>
            <a:off x="6322473" y="1862137"/>
            <a:ext cx="2210425" cy="380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分隔超平面方程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0926CA36-E3CD-4D87-8204-EE007C93FD7D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7451871" y="2850924"/>
            <a:ext cx="102815" cy="14453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12749265-F061-43EB-A9B7-A4E653BB6913}"/>
              </a:ext>
            </a:extLst>
          </p:cNvPr>
          <p:cNvSpPr/>
          <p:nvPr/>
        </p:nvSpPr>
        <p:spPr>
          <a:xfrm>
            <a:off x="7554686" y="2298927"/>
            <a:ext cx="623995" cy="495526"/>
          </a:xfrm>
          <a:prstGeom prst="rect">
            <a:avLst/>
          </a:prstGeom>
          <a:solidFill>
            <a:schemeClr val="accent2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93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基本概念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6</a:t>
            </a:fld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8A0D57-042F-42CB-A51D-80E23D04659F}"/>
              </a:ext>
            </a:extLst>
          </p:cNvPr>
          <p:cNvSpPr txBox="1"/>
          <p:nvPr/>
        </p:nvSpPr>
        <p:spPr>
          <a:xfrm>
            <a:off x="798482" y="1546862"/>
            <a:ext cx="8345518" cy="14229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>
              <a:buFont typeface="Arial" panose="020B0604020202020204" pitchFamily="34" charset="0"/>
              <a:buChar char="•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下列数据能否用一条直线划分开来？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线性可分（</a:t>
            </a:r>
            <a:r>
              <a:rPr lang="en-US" altLang="zh-CN" sz="2000" b="1" dirty="0"/>
              <a:t>linearly separable</a:t>
            </a:r>
            <a:r>
              <a:rPr lang="zh-CN" altLang="en-US" sz="2000" b="1" dirty="0"/>
              <a:t>），硬间隔、软间隔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线性不可分</a:t>
            </a:r>
            <a:endParaRPr lang="en-US" altLang="zh-CN" sz="20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3C97CEE-9EBA-4B28-9BA3-C80BDF4B1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978" y="3169250"/>
            <a:ext cx="7520042" cy="2395555"/>
          </a:xfrm>
          <a:prstGeom prst="rect">
            <a:avLst/>
          </a:prstGeom>
        </p:spPr>
      </p:pic>
      <p:sp>
        <p:nvSpPr>
          <p:cNvPr id="10" name="页脚占位符 4">
            <a:extLst>
              <a:ext uri="{FF2B5EF4-FFF2-40B4-BE49-F238E27FC236}">
                <a16:creationId xmlns:a16="http://schemas.microsoft.com/office/drawing/2014/main" id="{239BE130-5CA6-4052-8A42-1E2248888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7688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非线性支持向量机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60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D77C8F42-20AA-4686-9710-3A72AE1A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1161143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 核技巧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对数据变换后，可使用线性支持向量机求解</a:t>
            </a:r>
            <a:endParaRPr lang="en-US" altLang="zh-CN" sz="2000" dirty="0"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1E300A-1C6E-4082-B3B2-9470B90C8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37" y="3060693"/>
            <a:ext cx="4000525" cy="249102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743AFA3D-5791-4967-9303-4440D1ABBF63}"/>
              </a:ext>
            </a:extLst>
          </p:cNvPr>
          <p:cNvSpPr/>
          <p:nvPr/>
        </p:nvSpPr>
        <p:spPr>
          <a:xfrm>
            <a:off x="4172857" y="4512355"/>
            <a:ext cx="703943" cy="495526"/>
          </a:xfrm>
          <a:prstGeom prst="rect">
            <a:avLst/>
          </a:prstGeom>
          <a:solidFill>
            <a:schemeClr val="accent2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653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4A665AD-0080-4B1D-8319-1307EE04F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946" y="2616202"/>
            <a:ext cx="5160554" cy="2546854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非线性支持向量机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61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D77C8F42-20AA-4686-9710-3A72AE1A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1161143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 核技巧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对偶问题</a:t>
            </a:r>
            <a:endParaRPr lang="en-US" altLang="zh-CN" sz="2000" dirty="0"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43AFA3D-5791-4967-9303-4440D1ABBF63}"/>
              </a:ext>
            </a:extLst>
          </p:cNvPr>
          <p:cNvSpPr/>
          <p:nvPr/>
        </p:nvSpPr>
        <p:spPr>
          <a:xfrm>
            <a:off x="5435599" y="2801373"/>
            <a:ext cx="1588901" cy="495526"/>
          </a:xfrm>
          <a:prstGeom prst="rect">
            <a:avLst/>
          </a:prstGeom>
          <a:solidFill>
            <a:schemeClr val="accent2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2B31543-46DD-416E-95DA-51AF9FB87B7E}"/>
              </a:ext>
            </a:extLst>
          </p:cNvPr>
          <p:cNvCxnSpPr>
            <a:cxnSpLocks/>
            <a:stCxn id="11" idx="2"/>
            <a:endCxn id="9" idx="0"/>
          </p:cNvCxnSpPr>
          <p:nvPr/>
        </p:nvCxnSpPr>
        <p:spPr>
          <a:xfrm>
            <a:off x="6230050" y="3296899"/>
            <a:ext cx="243683" cy="22275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AAC40B33-9736-4044-835B-09A08E356E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105209"/>
              </p:ext>
            </p:extLst>
          </p:nvPr>
        </p:nvGraphicFramePr>
        <p:xfrm>
          <a:off x="5435599" y="5524408"/>
          <a:ext cx="2076268" cy="571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76240" imgH="241200" progId="Equation.DSMT4">
                  <p:embed/>
                </p:oleObj>
              </mc:Choice>
              <mc:Fallback>
                <p:oleObj name="Equation" r:id="rId3" imgW="8762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35599" y="5524408"/>
                        <a:ext cx="2076268" cy="5717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F6DB10F3-BCD5-43CC-87E5-BBDE2B2DAEAA}"/>
              </a:ext>
            </a:extLst>
          </p:cNvPr>
          <p:cNvSpPr txBox="1"/>
          <p:nvPr/>
        </p:nvSpPr>
        <p:spPr>
          <a:xfrm>
            <a:off x="1276608" y="5610216"/>
            <a:ext cx="3963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输入样本在新特征空间中的</a:t>
            </a:r>
            <a:r>
              <a:rPr lang="zh-CN" altLang="en-US" sz="2000" b="1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内积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39762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非线性支持向量机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62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2">
                <a:extLst>
                  <a:ext uri="{FF2B5EF4-FFF2-40B4-BE49-F238E27FC236}">
                    <a16:creationId xmlns:a16="http://schemas.microsoft.com/office/drawing/2014/main" id="{D77C8F42-20AA-4686-9710-3A72AE1A33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24000"/>
                <a:ext cx="8229600" cy="2706913"/>
              </a:xfrm>
            </p:spPr>
            <p:txBody>
              <a:bodyPr/>
              <a:lstStyle/>
              <a:p>
                <a:r>
                  <a:rPr lang="zh-CN" altLang="en-US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 核技巧</a:t>
                </a:r>
                <a:endPara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2000" dirty="0">
                    <a:cs typeface="Times New Roman" panose="02020603050405020304" pitchFamily="18" charset="0"/>
                  </a:rPr>
                  <a:t> 使用函数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zh-CN" altLang="en-US" sz="2000" dirty="0">
                    <a:cs typeface="Times New Roman" panose="02020603050405020304" pitchFamily="18" charset="0"/>
                  </a:rPr>
                  <a:t>并不能一劳永逸地解决所有问题。</a:t>
                </a:r>
                <a:endParaRPr lang="en-US" altLang="zh-CN" sz="2000" dirty="0"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b="0" dirty="0">
                    <a:cs typeface="Times New Roman" panose="02020603050405020304" pitchFamily="18" charset="0"/>
                  </a:rPr>
                  <a:t>输入数据维度较低时，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zh-CN" altLang="en-US" dirty="0">
                    <a:cs typeface="Times New Roman" panose="02020603050405020304" pitchFamily="18" charset="0"/>
                  </a:rPr>
                  <a:t>容易确定</a:t>
                </a:r>
                <a:endParaRPr lang="en-US" altLang="zh-CN" dirty="0"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b="1" dirty="0">
                    <a:solidFill>
                      <a:srgbClr val="4F81BD"/>
                    </a:solidFill>
                    <a:cs typeface="Times New Roman" panose="02020603050405020304" pitchFamily="18" charset="0"/>
                  </a:rPr>
                  <a:t>高维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输入</a:t>
                </a:r>
                <a:r>
                  <a:rPr lang="zh-CN" altLang="en-US" b="1" dirty="0">
                    <a:cs typeface="Times New Roman" panose="02020603050405020304" pitchFamily="18" charset="0"/>
                  </a:rPr>
                  <a:t>难以找到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合适的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⋅</m:t>
                        </m:r>
                      </m:e>
                    </m:d>
                  </m:oMath>
                </a14:m>
                <a:endParaRPr lang="en-US" altLang="zh-CN" dirty="0"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b="1" dirty="0">
                    <a:solidFill>
                      <a:srgbClr val="4F81BD"/>
                    </a:solidFill>
                    <a:cs typeface="Times New Roman" panose="02020603050405020304" pitchFamily="18" charset="0"/>
                  </a:rPr>
                  <a:t>高维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空间下</a:t>
                </a:r>
                <a:r>
                  <a:rPr lang="zh-CN" altLang="en-US" b="1" dirty="0">
                    <a:cs typeface="Times New Roman" panose="02020603050405020304" pitchFamily="18" charset="0"/>
                  </a:rPr>
                  <a:t>计算量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巨大</a:t>
                </a:r>
                <a:endParaRPr lang="en-US" altLang="zh-CN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内容占位符 2">
                <a:extLst>
                  <a:ext uri="{FF2B5EF4-FFF2-40B4-BE49-F238E27FC236}">
                    <a16:creationId xmlns:a16="http://schemas.microsoft.com/office/drawing/2014/main" id="{D77C8F42-20AA-4686-9710-3A72AE1A33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24000"/>
                <a:ext cx="8229600" cy="2706913"/>
              </a:xfrm>
              <a:blipFill>
                <a:blip r:embed="rId2"/>
                <a:stretch>
                  <a:fillRect l="-667" t="-18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 descr="Bayes Rule for 1-dimensional and N-dimensional feature spaces - Rhea">
            <a:extLst>
              <a:ext uri="{FF2B5EF4-FFF2-40B4-BE49-F238E27FC236}">
                <a16:creationId xmlns:a16="http://schemas.microsoft.com/office/drawing/2014/main" id="{8D69DAA6-8337-4A8E-805A-BF8382DB4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896" y="2989943"/>
            <a:ext cx="4702629" cy="352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10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F3B900A-A375-427C-93D7-01EC758B7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723" y="3356430"/>
            <a:ext cx="5160554" cy="2546854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非线性支持向量机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63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2">
                <a:extLst>
                  <a:ext uri="{FF2B5EF4-FFF2-40B4-BE49-F238E27FC236}">
                    <a16:creationId xmlns:a16="http://schemas.microsoft.com/office/drawing/2014/main" id="{D77C8F42-20AA-4686-9710-3A72AE1A33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24000"/>
                <a:ext cx="8229600" cy="2706913"/>
              </a:xfrm>
            </p:spPr>
            <p:txBody>
              <a:bodyPr/>
              <a:lstStyle/>
              <a:p>
                <a:r>
                  <a:rPr lang="zh-CN" altLang="en-US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 核技巧</a:t>
                </a:r>
                <a:endPara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2000" dirty="0">
                    <a:cs typeface="Times New Roman" panose="02020603050405020304" pitchFamily="18" charset="0"/>
                  </a:rPr>
                  <a:t> 重新观察非线性支持向量机的对偶问题：</a:t>
                </a:r>
                <a:endParaRPr lang="en-US" altLang="zh-CN" sz="2000" dirty="0"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dirty="0">
                    <a:cs typeface="Times New Roman" panose="02020603050405020304" pitchFamily="18" charset="0"/>
                  </a:rPr>
                  <a:t> 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是否有必要知道确切的函数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(⋅)</m:t>
                    </m:r>
                  </m:oMath>
                </a14:m>
                <a:r>
                  <a:rPr lang="zh-CN" altLang="en-US" dirty="0">
                    <a:cs typeface="Times New Roman" panose="02020603050405020304" pitchFamily="18" charset="0"/>
                  </a:rPr>
                  <a:t>？</a:t>
                </a:r>
                <a:endParaRPr lang="en-US" altLang="zh-CN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内容占位符 2">
                <a:extLst>
                  <a:ext uri="{FF2B5EF4-FFF2-40B4-BE49-F238E27FC236}">
                    <a16:creationId xmlns:a16="http://schemas.microsoft.com/office/drawing/2014/main" id="{D77C8F42-20AA-4686-9710-3A72AE1A33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24000"/>
                <a:ext cx="8229600" cy="2706913"/>
              </a:xfrm>
              <a:blipFill>
                <a:blip r:embed="rId4"/>
                <a:stretch>
                  <a:fillRect l="-667" t="-18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86E02DEE-2193-495B-9CC5-EFA9EBC9783E}"/>
              </a:ext>
            </a:extLst>
          </p:cNvPr>
          <p:cNvSpPr/>
          <p:nvPr/>
        </p:nvSpPr>
        <p:spPr>
          <a:xfrm>
            <a:off x="5563376" y="3534344"/>
            <a:ext cx="1588901" cy="495526"/>
          </a:xfrm>
          <a:prstGeom prst="rect">
            <a:avLst/>
          </a:prstGeom>
          <a:solidFill>
            <a:schemeClr val="accent2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572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非线性支持向量机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64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2">
                <a:extLst>
                  <a:ext uri="{FF2B5EF4-FFF2-40B4-BE49-F238E27FC236}">
                    <a16:creationId xmlns:a16="http://schemas.microsoft.com/office/drawing/2014/main" id="{D77C8F42-20AA-4686-9710-3A72AE1A33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24000"/>
                <a:ext cx="8229600" cy="2706913"/>
              </a:xfrm>
            </p:spPr>
            <p:txBody>
              <a:bodyPr/>
              <a:lstStyle/>
              <a:p>
                <a:r>
                  <a:rPr lang="zh-CN" altLang="en-US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 核技巧</a:t>
                </a:r>
                <a:endPara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2000" dirty="0">
                    <a:cs typeface="Times New Roman" panose="02020603050405020304" pitchFamily="18" charset="0"/>
                  </a:rPr>
                  <a:t> 替代：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𝜅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𝜙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⊤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000" dirty="0"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dirty="0">
                    <a:cs typeface="Times New Roman" panose="02020603050405020304" pitchFamily="18" charset="0"/>
                  </a:rPr>
                  <a:t> 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跳过先映射、再求内积的过程</a:t>
                </a:r>
                <a:endParaRPr lang="en-US" altLang="zh-CN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内容占位符 2">
                <a:extLst>
                  <a:ext uri="{FF2B5EF4-FFF2-40B4-BE49-F238E27FC236}">
                    <a16:creationId xmlns:a16="http://schemas.microsoft.com/office/drawing/2014/main" id="{D77C8F42-20AA-4686-9710-3A72AE1A33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24000"/>
                <a:ext cx="8229600" cy="2706913"/>
              </a:xfrm>
              <a:blipFill>
                <a:blip r:embed="rId2"/>
                <a:stretch>
                  <a:fillRect l="-667" t="-18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8B35337A-6E40-44F9-AD0F-AFA2D80CB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723" y="3356430"/>
            <a:ext cx="5160554" cy="254685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E2065EB-CEC3-417E-8284-5428BD89438A}"/>
              </a:ext>
            </a:extLst>
          </p:cNvPr>
          <p:cNvSpPr/>
          <p:nvPr/>
        </p:nvSpPr>
        <p:spPr>
          <a:xfrm>
            <a:off x="5563376" y="3534344"/>
            <a:ext cx="1588901" cy="495526"/>
          </a:xfrm>
          <a:prstGeom prst="rect">
            <a:avLst/>
          </a:prstGeom>
          <a:solidFill>
            <a:schemeClr val="accent2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FE9C7D5-46D4-44F3-BCA9-DCEFF8016B73}"/>
              </a:ext>
            </a:extLst>
          </p:cNvPr>
          <p:cNvGrpSpPr/>
          <p:nvPr/>
        </p:nvGrpSpPr>
        <p:grpSpPr>
          <a:xfrm>
            <a:off x="5563376" y="3530714"/>
            <a:ext cx="1988457" cy="532726"/>
            <a:chOff x="5733143" y="2622661"/>
            <a:chExt cx="1988457" cy="532726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E34BD02B-A760-4903-ADD7-521F8E520923}"/>
                </a:ext>
              </a:extLst>
            </p:cNvPr>
            <p:cNvSpPr/>
            <p:nvPr/>
          </p:nvSpPr>
          <p:spPr>
            <a:xfrm>
              <a:off x="5733143" y="2622661"/>
              <a:ext cx="1988457" cy="5327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EC4ED53C-C3B6-4066-8A73-86125525A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77255" y="2638091"/>
              <a:ext cx="1123958" cy="5095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007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非线性支持向量机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65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D77C8F42-20AA-4686-9710-3A72AE1A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2706913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 核技巧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类似地，可以改写分隔超平面的方程：</a:t>
            </a:r>
            <a:endParaRPr lang="en-US" altLang="zh-CN" dirty="0"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D16D6C2-266E-464A-B7F5-121DCEAB4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52" y="3155004"/>
            <a:ext cx="3996495" cy="244604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0AD476C-8517-4F80-BD63-96399ECDB6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3495"/>
          <a:stretch/>
        </p:blipFill>
        <p:spPr>
          <a:xfrm>
            <a:off x="5237273" y="2639099"/>
            <a:ext cx="3540865" cy="318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3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非线性支持向量机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66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D77C8F42-20AA-4686-9710-3A72AE1A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1"/>
            <a:ext cx="8229600" cy="652818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 核技巧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dirty="0"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0AD476C-8517-4F80-BD63-96399ECDB6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3495"/>
          <a:stretch/>
        </p:blipFill>
        <p:spPr>
          <a:xfrm>
            <a:off x="5237273" y="2639099"/>
            <a:ext cx="3540865" cy="3183628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9F93F953-DBA2-40F0-9B07-780A66F883CA}"/>
              </a:ext>
            </a:extLst>
          </p:cNvPr>
          <p:cNvGrpSpPr/>
          <p:nvPr/>
        </p:nvGrpSpPr>
        <p:grpSpPr>
          <a:xfrm>
            <a:off x="793140" y="2405424"/>
            <a:ext cx="3922161" cy="1072874"/>
            <a:chOff x="649839" y="4617836"/>
            <a:chExt cx="3922161" cy="1072874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5346F33-09C0-4051-A2D7-E18073E62391}"/>
                </a:ext>
              </a:extLst>
            </p:cNvPr>
            <p:cNvSpPr/>
            <p:nvPr/>
          </p:nvSpPr>
          <p:spPr>
            <a:xfrm>
              <a:off x="649839" y="4840268"/>
              <a:ext cx="3922161" cy="850442"/>
            </a:xfrm>
            <a:prstGeom prst="rect">
              <a:avLst/>
            </a:prstGeom>
            <a:noFill/>
            <a:ln>
              <a:solidFill>
                <a:srgbClr val="1F497D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E0AF2AB-6587-404D-90C1-7B7B36D63A30}"/>
                </a:ext>
              </a:extLst>
            </p:cNvPr>
            <p:cNvSpPr txBox="1"/>
            <p:nvPr/>
          </p:nvSpPr>
          <p:spPr>
            <a:xfrm>
              <a:off x="813905" y="4617836"/>
              <a:ext cx="844334" cy="341919"/>
            </a:xfrm>
            <a:prstGeom prst="rect">
              <a:avLst/>
            </a:prstGeom>
            <a:solidFill>
              <a:srgbClr val="1F497D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想一想</a:t>
              </a:r>
            </a:p>
          </p:txBody>
        </p: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14FB7B4C-D9A1-4250-AF62-25B6D8F5140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13905" y="5031090"/>
              <a:ext cx="3375958" cy="588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182563" indent="-1825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q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anose="020B0604020202020204" pitchFamily="34" charset="0"/>
                </a:defRPr>
              </a:lvl1pPr>
              <a:lvl2pPr marL="457200" lvl="1" indent="-1825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anose="020B0604020202020204" pitchFamily="34" charset="0"/>
                </a:defRPr>
              </a:lvl2pPr>
              <a:lvl3pPr marL="731838" lvl="2" indent="-1825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anose="05000000000000000000" pitchFamily="2" charset="2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anose="020B0604020202020204" pitchFamily="34" charset="0"/>
                </a:defRPr>
              </a:lvl3pPr>
              <a:lvl4pPr marL="1006475" lvl="3" indent="-1825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anose="05000000000000000000" pitchFamily="2" charset="2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anose="020B0604020202020204" pitchFamily="34" charset="0"/>
                </a:defRPr>
              </a:lvl4pPr>
              <a:lvl5pPr marL="1189038" lvl="4" indent="-13652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anose="05000000000000000000" pitchFamily="2" charset="2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anose="020B0604020202020204" pitchFamily="34" charset="0"/>
                </a:defRPr>
              </a:lvl5pPr>
              <a:lvl6pPr marL="2514600" lvl="5" indent="-228600" algn="l" defTabSz="914400" eaLnBrk="1" fontAlgn="base" latinLnBrk="0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itchFamily="2" charset="2"/>
                <a:buChar char="•"/>
                <a:defRPr sz="1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6pPr>
              <a:lvl7pPr marL="2971800" lvl="6" indent="-228600" algn="l" defTabSz="914400" eaLnBrk="1" fontAlgn="base" latinLnBrk="0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itchFamily="2" charset="2"/>
                <a:buChar char="•"/>
                <a:defRPr sz="1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7pPr>
              <a:lvl8pPr marL="3429000" lvl="7" indent="-228600" algn="l" defTabSz="914400" eaLnBrk="1" fontAlgn="base" latinLnBrk="0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itchFamily="2" charset="2"/>
                <a:buChar char="•"/>
                <a:defRPr sz="1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8pPr>
              <a:lvl9pPr marL="3886200" lvl="8" indent="-228600" algn="l" defTabSz="914400" eaLnBrk="1" fontAlgn="base" latinLnBrk="0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itchFamily="2" charset="2"/>
                <a:buChar char="•"/>
                <a:defRPr sz="1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9pPr>
            </a:lstStyle>
            <a:p>
              <a:pPr marL="114300" indent="0" defTabSz="914400">
                <a:lnSpc>
                  <a:spcPct val="150000"/>
                </a:lnSpc>
                <a:buFont typeface="Wingdings" panose="05000000000000000000" pitchFamily="2" charset="2"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核函数的作用是什么？</a:t>
              </a:r>
              <a:endParaRPr lang="en-US" altLang="zh-CN" sz="1800" i="1" dirty="0">
                <a:latin typeface="Cambria Math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87438B9-A5F3-4EA7-84F2-A07A50C7B76A}"/>
              </a:ext>
            </a:extLst>
          </p:cNvPr>
          <p:cNvSpPr txBox="1"/>
          <p:nvPr/>
        </p:nvSpPr>
        <p:spPr>
          <a:xfrm>
            <a:off x="595246" y="4424259"/>
            <a:ext cx="4317947" cy="96128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82563" indent="-182563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核函数替代了对任意两个向量“做映射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求内积”的繁琐运算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00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非线性支持向量机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67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2">
                <a:extLst>
                  <a:ext uri="{FF2B5EF4-FFF2-40B4-BE49-F238E27FC236}">
                    <a16:creationId xmlns:a16="http://schemas.microsoft.com/office/drawing/2014/main" id="{D77C8F42-20AA-4686-9710-3A72AE1A33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24001"/>
                <a:ext cx="8229600" cy="4030638"/>
              </a:xfrm>
            </p:spPr>
            <p:txBody>
              <a:bodyPr/>
              <a:lstStyle/>
              <a:p>
                <a:r>
                  <a:rPr lang="zh-CN" altLang="en-US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 核技巧</a:t>
                </a:r>
                <a:endPara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2000" dirty="0">
                    <a:cs typeface="Times New Roman" panose="02020603050405020304" pitchFamily="18" charset="0"/>
                  </a:rPr>
                  <a:t> 核函数的定义</a:t>
                </a:r>
                <a:endParaRPr lang="en-US" altLang="zh-CN" sz="2000" dirty="0"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dirty="0">
                    <a:cs typeface="Times New Roman" panose="02020603050405020304" pitchFamily="18" charset="0"/>
                  </a:rPr>
                  <a:t> 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若存在一个从输入空间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𝒳</m:t>
                    </m:r>
                  </m:oMath>
                </a14:m>
                <a:r>
                  <a:rPr lang="zh-CN" altLang="en-US" dirty="0">
                    <a:cs typeface="Times New Roman" panose="02020603050405020304" pitchFamily="18" charset="0"/>
                  </a:rPr>
                  <a:t> 到特征空间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ℋ</m:t>
                    </m:r>
                  </m:oMath>
                </a14:m>
                <a:r>
                  <a:rPr lang="zh-CN" altLang="en-US" dirty="0">
                    <a:cs typeface="Times New Roman" panose="02020603050405020304" pitchFamily="18" charset="0"/>
                  </a:rPr>
                  <a:t> 的映射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𝒳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ℋ</m:t>
                    </m:r>
                  </m:oMath>
                </a14:m>
                <a:r>
                  <a:rPr lang="zh-CN" altLang="en-US" dirty="0">
                    <a:cs typeface="Times New Roman" panose="02020603050405020304" pitchFamily="18" charset="0"/>
                  </a:rPr>
                  <a:t>，对于任意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𝒳</m:t>
                    </m:r>
                  </m:oMath>
                </a14:m>
                <a:r>
                  <a:rPr lang="zh-CN" altLang="en-US" dirty="0">
                    <a:cs typeface="Times New Roman" panose="02020603050405020304" pitchFamily="18" charset="0"/>
                  </a:rPr>
                  <a:t>，有函数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𝒳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𝒳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ℝ</m:t>
                    </m:r>
                  </m:oMath>
                </a14:m>
                <a:r>
                  <a:rPr lang="zh-CN" altLang="en-US" dirty="0">
                    <a:cs typeface="Times New Roman" panose="02020603050405020304" pitchFamily="18" charset="0"/>
                  </a:rPr>
                  <a:t> 满足</a:t>
                </a:r>
                <a:endParaRPr lang="en-US" altLang="zh-CN" dirty="0">
                  <a:cs typeface="Times New Roman" panose="02020603050405020304" pitchFamily="18" charset="0"/>
                </a:endParaRPr>
              </a:p>
              <a:p>
                <a:pPr marL="274637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𝜅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𝜙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dirty="0"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dirty="0">
                    <a:cs typeface="Times New Roman" panose="02020603050405020304" pitchFamily="18" charset="0"/>
                  </a:rPr>
                  <a:t> 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则称该函数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𝜅</m:t>
                    </m:r>
                  </m:oMath>
                </a14:m>
                <a:r>
                  <a:rPr lang="zh-CN" altLang="en-US" dirty="0">
                    <a:cs typeface="Times New Roman" panose="02020603050405020304" pitchFamily="18" charset="0"/>
                  </a:rPr>
                  <a:t> 为一个核函数。</a:t>
                </a:r>
                <a:endParaRPr lang="en-US" altLang="zh-CN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内容占位符 2">
                <a:extLst>
                  <a:ext uri="{FF2B5EF4-FFF2-40B4-BE49-F238E27FC236}">
                    <a16:creationId xmlns:a16="http://schemas.microsoft.com/office/drawing/2014/main" id="{D77C8F42-20AA-4686-9710-3A72AE1A33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24001"/>
                <a:ext cx="8229600" cy="4030638"/>
              </a:xfrm>
              <a:blipFill>
                <a:blip r:embed="rId2"/>
                <a:stretch>
                  <a:fillRect l="-667" t="-12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88DB49A-8536-44ED-B1C9-F8AB275E9800}"/>
                  </a:ext>
                </a:extLst>
              </p:cNvPr>
              <p:cNvSpPr txBox="1"/>
              <p:nvPr/>
            </p:nvSpPr>
            <p:spPr>
              <a:xfrm>
                <a:off x="772160" y="5059486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其中：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⋅,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为内积运算，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ℝ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为实数集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88DB49A-8536-44ED-B1C9-F8AB275E9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0" y="5059486"/>
                <a:ext cx="4572000" cy="369332"/>
              </a:xfrm>
              <a:prstGeom prst="rect">
                <a:avLst/>
              </a:prstGeom>
              <a:blipFill>
                <a:blip r:embed="rId3"/>
                <a:stretch>
                  <a:fillRect l="-1200"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147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非线性支持向量机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68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2">
                <a:extLst>
                  <a:ext uri="{FF2B5EF4-FFF2-40B4-BE49-F238E27FC236}">
                    <a16:creationId xmlns:a16="http://schemas.microsoft.com/office/drawing/2014/main" id="{D77C8F42-20AA-4686-9710-3A72AE1A33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24001"/>
                <a:ext cx="8229600" cy="2099480"/>
              </a:xfrm>
            </p:spPr>
            <p:txBody>
              <a:bodyPr/>
              <a:lstStyle/>
              <a:p>
                <a:r>
                  <a:rPr lang="zh-CN" altLang="en-US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 核技巧</a:t>
                </a:r>
                <a:endPara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2000" dirty="0">
                    <a:cs typeface="Times New Roman" panose="02020603050405020304" pitchFamily="18" charset="0"/>
                  </a:rPr>
                  <a:t> 核函数的性质</a:t>
                </a:r>
                <a:endParaRPr lang="en-US" altLang="zh-CN" sz="2000" dirty="0"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dirty="0">
                    <a:cs typeface="Times New Roman" panose="02020603050405020304" pitchFamily="18" charset="0"/>
                  </a:rPr>
                  <a:t> 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首先定义核函数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(⋅,⋅)</m:t>
                    </m:r>
                  </m:oMath>
                </a14:m>
                <a:r>
                  <a:rPr lang="zh-CN" altLang="en-US" dirty="0">
                    <a:cs typeface="Times New Roman" panose="02020603050405020304" pitchFamily="18" charset="0"/>
                  </a:rPr>
                  <a:t>关于样本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cs typeface="Times New Roman" panose="02020603050405020304" pitchFamily="18" charset="0"/>
                  </a:rPr>
                  <a:t>的核矩阵：</a:t>
                </a:r>
                <a:endParaRPr lang="en-US" altLang="zh-CN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内容占位符 2">
                <a:extLst>
                  <a:ext uri="{FF2B5EF4-FFF2-40B4-BE49-F238E27FC236}">
                    <a16:creationId xmlns:a16="http://schemas.microsoft.com/office/drawing/2014/main" id="{D77C8F42-20AA-4686-9710-3A72AE1A33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24001"/>
                <a:ext cx="8229600" cy="2099480"/>
              </a:xfrm>
              <a:blipFill>
                <a:blip r:embed="rId2"/>
                <a:stretch>
                  <a:fillRect l="-667" t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90D8BD5E-720D-46A8-8FA5-B761419C7A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10360" y="3736075"/>
          <a:ext cx="5094627" cy="1839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603160" imgH="939600" progId="Equation.DSMT4">
                  <p:embed/>
                </p:oleObj>
              </mc:Choice>
              <mc:Fallback>
                <p:oleObj name="Equation" r:id="rId3" imgW="2603160" imgH="939600" progId="Equation.DSMT4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90D8BD5E-720D-46A8-8FA5-B761419C7A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10360" y="3736075"/>
                        <a:ext cx="5094627" cy="18390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495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非线性支持向量机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69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2">
                <a:extLst>
                  <a:ext uri="{FF2B5EF4-FFF2-40B4-BE49-F238E27FC236}">
                    <a16:creationId xmlns:a16="http://schemas.microsoft.com/office/drawing/2014/main" id="{D77C8F42-20AA-4686-9710-3A72AE1A33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24001"/>
                <a:ext cx="8229600" cy="2099480"/>
              </a:xfrm>
            </p:spPr>
            <p:txBody>
              <a:bodyPr/>
              <a:lstStyle/>
              <a:p>
                <a:pPr algn="just" hangingPunct="1"/>
                <a:r>
                  <a:rPr lang="zh-CN" altLang="en-US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 核技巧</a:t>
                </a:r>
                <a:endPara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algn="just" hangingPunct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b="1" dirty="0">
                    <a:cs typeface="Times New Roman" panose="02020603050405020304" pitchFamily="18" charset="0"/>
                  </a:rPr>
                  <a:t>正定核函数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的充要条件：</a:t>
                </a:r>
                <a:endParaRPr lang="en-US" altLang="zh-CN" sz="2000" dirty="0">
                  <a:cs typeface="Times New Roman" panose="02020603050405020304" pitchFamily="18" charset="0"/>
                </a:endParaRPr>
              </a:p>
              <a:p>
                <a:pPr lvl="1" algn="just" hangingPunct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dirty="0">
                    <a:cs typeface="Times New Roman" panose="02020603050405020304" pitchFamily="18" charset="0"/>
                  </a:rPr>
                  <a:t> 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给定</a:t>
                </a:r>
                <a:r>
                  <a:rPr lang="zh-CN" altLang="en-US" u="sng" dirty="0">
                    <a:cs typeface="Times New Roman" panose="02020603050405020304" pitchFamily="18" charset="0"/>
                  </a:rPr>
                  <a:t>对称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函数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𝒳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𝒳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ℝ</m:t>
                    </m:r>
                  </m:oMath>
                </a14:m>
                <a:r>
                  <a:rPr lang="zh-CN" altLang="en-US" dirty="0">
                    <a:cs typeface="Times New Roman" panose="02020603050405020304" pitchFamily="18" charset="0"/>
                  </a:rPr>
                  <a:t>，则该函数是正定核函数的充要条件是，对任意长度的一组数据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𝒳</m:t>
                    </m:r>
                  </m:oMath>
                </a14:m>
                <a:r>
                  <a:rPr lang="zh-CN" altLang="en-US" dirty="0">
                    <a:cs typeface="Times New Roman" panose="02020603050405020304" pitchFamily="18" charset="0"/>
                  </a:rPr>
                  <a:t>，其核矩阵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𝑲</m:t>
                    </m:r>
                  </m:oMath>
                </a14:m>
                <a:r>
                  <a:rPr lang="zh-CN" altLang="en-US" dirty="0">
                    <a:cs typeface="Times New Roman" panose="02020603050405020304" pitchFamily="18" charset="0"/>
                  </a:rPr>
                  <a:t>半正定。</a:t>
                </a:r>
                <a:endParaRPr lang="en-US" altLang="zh-CN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内容占位符 2">
                <a:extLst>
                  <a:ext uri="{FF2B5EF4-FFF2-40B4-BE49-F238E27FC236}">
                    <a16:creationId xmlns:a16="http://schemas.microsoft.com/office/drawing/2014/main" id="{D77C8F42-20AA-4686-9710-3A72AE1A33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24001"/>
                <a:ext cx="8229600" cy="2099480"/>
              </a:xfrm>
              <a:blipFill>
                <a:blip r:embed="rId2"/>
                <a:stretch>
                  <a:fillRect l="-667" t="-2326" r="-3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组合 22">
            <a:extLst>
              <a:ext uri="{FF2B5EF4-FFF2-40B4-BE49-F238E27FC236}">
                <a16:creationId xmlns:a16="http://schemas.microsoft.com/office/drawing/2014/main" id="{DC7814F9-CB9C-419B-BF1B-5E6AD1DE438E}"/>
              </a:ext>
            </a:extLst>
          </p:cNvPr>
          <p:cNvGrpSpPr/>
          <p:nvPr/>
        </p:nvGrpSpPr>
        <p:grpSpPr>
          <a:xfrm>
            <a:off x="5104263" y="3893022"/>
            <a:ext cx="3214047" cy="2281452"/>
            <a:chOff x="5104263" y="4193273"/>
            <a:chExt cx="3214047" cy="2281452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2CF92C9D-F64D-4AAD-895C-CD6F2707A454}"/>
                </a:ext>
              </a:extLst>
            </p:cNvPr>
            <p:cNvSpPr/>
            <p:nvPr/>
          </p:nvSpPr>
          <p:spPr>
            <a:xfrm>
              <a:off x="5104263" y="4193273"/>
              <a:ext cx="3214047" cy="228145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59B1776-D0A8-4123-9690-1B3FD245988B}"/>
                </a:ext>
              </a:extLst>
            </p:cNvPr>
            <p:cNvSpPr txBox="1"/>
            <p:nvPr/>
          </p:nvSpPr>
          <p:spPr>
            <a:xfrm>
              <a:off x="5625152" y="4631364"/>
              <a:ext cx="11849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核函数</a:t>
              </a: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9A08E4AB-8B9F-45D0-819E-9E148602F5A9}"/>
                </a:ext>
              </a:extLst>
            </p:cNvPr>
            <p:cNvSpPr/>
            <p:nvPr/>
          </p:nvSpPr>
          <p:spPr>
            <a:xfrm>
              <a:off x="5998191" y="5031474"/>
              <a:ext cx="1947080" cy="12931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A1F1D864-9621-456A-9F6A-9DD0E79A0FEA}"/>
                </a:ext>
              </a:extLst>
            </p:cNvPr>
            <p:cNvSpPr txBox="1"/>
            <p:nvPr/>
          </p:nvSpPr>
          <p:spPr>
            <a:xfrm>
              <a:off x="6199424" y="5469565"/>
              <a:ext cx="17070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正定核函数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192C676-5FA6-437F-A7FC-E9C02262C287}"/>
              </a:ext>
            </a:extLst>
          </p:cNvPr>
          <p:cNvGrpSpPr/>
          <p:nvPr/>
        </p:nvGrpSpPr>
        <p:grpSpPr>
          <a:xfrm>
            <a:off x="569795" y="4026406"/>
            <a:ext cx="4087504" cy="1409633"/>
            <a:chOff x="887105" y="4603374"/>
            <a:chExt cx="4087504" cy="14096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2D3A4FEE-5190-4583-84F9-962836847C12}"/>
                    </a:ext>
                  </a:extLst>
                </p:cNvPr>
                <p:cNvSpPr txBox="1"/>
                <p:nvPr/>
              </p:nvSpPr>
              <p:spPr>
                <a:xfrm>
                  <a:off x="887105" y="5125841"/>
                  <a:ext cx="2408830" cy="8871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zh-CN" sz="20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* </a:t>
                  </a:r>
                  <a:r>
                    <a:rPr lang="zh-CN" altLang="en-US" sz="20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对称函数：</a:t>
                  </a:r>
                  <a:endPara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𝜅</m:t>
                        </m:r>
                        <m:d>
                          <m:d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𝜅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2D3A4FEE-5190-4583-84F9-962836847C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105" y="5125841"/>
                  <a:ext cx="2408830" cy="887166"/>
                </a:xfrm>
                <a:prstGeom prst="rect">
                  <a:avLst/>
                </a:prstGeom>
                <a:blipFill>
                  <a:blip r:embed="rId3"/>
                  <a:stretch>
                    <a:fillRect l="-25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7EFE8DD6-D972-42AD-BE5F-88E2DB5C932C}"/>
                </a:ext>
              </a:extLst>
            </p:cNvPr>
            <p:cNvSpPr txBox="1"/>
            <p:nvPr/>
          </p:nvSpPr>
          <p:spPr>
            <a:xfrm>
              <a:off x="887105" y="4603374"/>
              <a:ext cx="4087504" cy="4303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* 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存在部分核函数不是正定核函数</a:t>
              </a: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DD7E9830-2827-406E-BD56-774B98FC6845}"/>
              </a:ext>
            </a:extLst>
          </p:cNvPr>
          <p:cNvSpPr txBox="1"/>
          <p:nvPr/>
        </p:nvSpPr>
        <p:spPr>
          <a:xfrm>
            <a:off x="595954" y="5528132"/>
            <a:ext cx="4087504" cy="728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*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延伸阅读：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Mercer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定理（关于正定核函数更严谨的定义）</a:t>
            </a:r>
          </a:p>
        </p:txBody>
      </p:sp>
    </p:spTree>
    <p:extLst>
      <p:ext uri="{BB962C8B-B14F-4D97-AF65-F5344CB8AC3E}">
        <p14:creationId xmlns:p14="http://schemas.microsoft.com/office/powerpoint/2010/main" val="118108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BDF2320-A3B5-4FD6-9B9C-8019A1E0F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71" y="3212906"/>
            <a:ext cx="7620056" cy="2371742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基本概念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7</a:t>
            </a:fld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8A0D57-042F-42CB-A51D-80E23D04659F}"/>
              </a:ext>
            </a:extLst>
          </p:cNvPr>
          <p:cNvSpPr txBox="1"/>
          <p:nvPr/>
        </p:nvSpPr>
        <p:spPr>
          <a:xfrm>
            <a:off x="798482" y="1738248"/>
            <a:ext cx="6208751" cy="96128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342900" indent="-342900">
              <a:buFont typeface="Arial" panose="020B0604020202020204" pitchFamily="34" charset="0"/>
              <a:buChar char="•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b="1" dirty="0"/>
              <a:t>不同维度</a:t>
            </a:r>
            <a:r>
              <a:rPr lang="zh-CN" altLang="en-US" sz="2000" dirty="0"/>
              <a:t>空间下的线性可分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对于</a:t>
            </a:r>
            <a:r>
              <a:rPr lang="en-US" altLang="zh-CN" sz="2000" i="1" dirty="0"/>
              <a:t>n </a:t>
            </a:r>
            <a:r>
              <a:rPr lang="zh-CN" altLang="en-US" sz="2000" dirty="0"/>
              <a:t>维数据，可以使用</a:t>
            </a:r>
            <a:r>
              <a:rPr lang="en-US" altLang="zh-CN" sz="2000" i="1" dirty="0"/>
              <a:t>n </a:t>
            </a:r>
            <a:r>
              <a:rPr lang="en-US" altLang="zh-CN" sz="2000" dirty="0"/>
              <a:t>- 1</a:t>
            </a:r>
            <a:r>
              <a:rPr lang="zh-CN" altLang="en-US" sz="2000" dirty="0"/>
              <a:t>维的超平面进行分隔</a:t>
            </a:r>
            <a:endParaRPr lang="en-US" altLang="zh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42971F5-F232-466F-A8FD-9150B4C5037C}"/>
                  </a:ext>
                </a:extLst>
              </p:cNvPr>
              <p:cNvSpPr txBox="1"/>
              <p:nvPr/>
            </p:nvSpPr>
            <p:spPr>
              <a:xfrm>
                <a:off x="1114851" y="5585604"/>
                <a:ext cx="16309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42971F5-F232-466F-A8FD-9150B4C50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851" y="5585604"/>
                <a:ext cx="163090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586A3BF-7621-4991-B883-AA0C41AF382F}"/>
                  </a:ext>
                </a:extLst>
              </p:cNvPr>
              <p:cNvSpPr txBox="1"/>
              <p:nvPr/>
            </p:nvSpPr>
            <p:spPr>
              <a:xfrm>
                <a:off x="3826301" y="5585604"/>
                <a:ext cx="16309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586A3BF-7621-4991-B883-AA0C41AF3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301" y="5585604"/>
                <a:ext cx="163090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F202D8D-6853-483E-BF94-016D96ABF2FC}"/>
                  </a:ext>
                </a:extLst>
              </p:cNvPr>
              <p:cNvSpPr txBox="1"/>
              <p:nvPr/>
            </p:nvSpPr>
            <p:spPr>
              <a:xfrm>
                <a:off x="6475936" y="5584648"/>
                <a:ext cx="16309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F202D8D-6853-483E-BF94-016D96ABF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936" y="5584648"/>
                <a:ext cx="1630908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页脚占位符 4">
            <a:extLst>
              <a:ext uri="{FF2B5EF4-FFF2-40B4-BE49-F238E27FC236}">
                <a16:creationId xmlns:a16="http://schemas.microsoft.com/office/drawing/2014/main" id="{BE875CDB-43D4-4DF3-9A4B-F9FC8404DE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5AE1BCE-9CBB-4B5A-8C17-E73DD510BCD3}"/>
              </a:ext>
            </a:extLst>
          </p:cNvPr>
          <p:cNvGrpSpPr/>
          <p:nvPr/>
        </p:nvGrpSpPr>
        <p:grpSpPr>
          <a:xfrm>
            <a:off x="3383425" y="6098017"/>
            <a:ext cx="2516659" cy="494421"/>
            <a:chOff x="2834014" y="6079849"/>
            <a:chExt cx="2516659" cy="494421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5A828A1-EA9C-4EA6-B59B-6430BC6F7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93324" y="6098017"/>
              <a:ext cx="1557349" cy="476253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093B077-7E6F-4E4F-B065-7AAE65669B5D}"/>
                </a:ext>
              </a:extLst>
            </p:cNvPr>
            <p:cNvSpPr txBox="1"/>
            <p:nvPr/>
          </p:nvSpPr>
          <p:spPr>
            <a:xfrm>
              <a:off x="2834014" y="6079849"/>
              <a:ext cx="877163" cy="458908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342900" indent="-342900">
                <a:buFont typeface="Arial" panose="020B0604020202020204" pitchFamily="34" charset="0"/>
                <a:buChar char="•"/>
                <a:defRPr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zh-CN" altLang="en-US" b="1" dirty="0"/>
                <a:t>超平面</a:t>
              </a:r>
              <a:endParaRPr lang="en-US" altLang="zh-CN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86285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非线性支持向量机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70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D77C8F42-20AA-4686-9710-3A72AE1A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7560860" cy="3955575"/>
          </a:xfrm>
        </p:spPr>
        <p:txBody>
          <a:bodyPr/>
          <a:lstStyle/>
          <a:p>
            <a:pPr algn="just" hangingPunct="1"/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 常用核函数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如何设计</a:t>
            </a:r>
            <a:r>
              <a:rPr lang="zh-CN" altLang="en-US" sz="2000" b="1" dirty="0">
                <a:cs typeface="Times New Roman" panose="02020603050405020304" pitchFamily="18" charset="0"/>
              </a:rPr>
              <a:t>核函数</a:t>
            </a:r>
            <a:r>
              <a:rPr lang="zh-CN" altLang="en-US" sz="2000" dirty="0">
                <a:cs typeface="Times New Roman" panose="02020603050405020304" pitchFamily="18" charset="0"/>
              </a:rPr>
              <a:t>？</a:t>
            </a:r>
          </a:p>
          <a:p>
            <a:pPr lvl="1" algn="just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cs typeface="Times New Roman" panose="02020603050405020304" pitchFamily="18" charset="0"/>
              </a:rPr>
              <a:t> </a:t>
            </a:r>
            <a:r>
              <a:rPr lang="zh-CN" altLang="en-US" dirty="0">
                <a:cs typeface="Times New Roman" panose="02020603050405020304" pitchFamily="18" charset="0"/>
              </a:rPr>
              <a:t>直接设计新的核函数难度很大。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lvl="1" algn="just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cs typeface="Times New Roman" panose="02020603050405020304" pitchFamily="18" charset="0"/>
              </a:rPr>
              <a:t> </a:t>
            </a:r>
            <a:r>
              <a:rPr lang="zh-CN" altLang="en-US" dirty="0">
                <a:cs typeface="Times New Roman" panose="02020603050405020304" pitchFamily="18" charset="0"/>
              </a:rPr>
              <a:t>常用的核函数包括：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lvl="2" algn="just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cs typeface="Times New Roman" panose="02020603050405020304" pitchFamily="18" charset="0"/>
              </a:rPr>
              <a:t>线性核、帽子核、多项式核、</a:t>
            </a:r>
            <a:r>
              <a:rPr lang="zh-CN" altLang="en-US" b="1" dirty="0">
                <a:cs typeface="Times New Roman" panose="02020603050405020304" pitchFamily="18" charset="0"/>
              </a:rPr>
              <a:t>高斯核</a:t>
            </a:r>
            <a:r>
              <a:rPr lang="zh-CN" altLang="en-US" dirty="0">
                <a:cs typeface="Times New Roman" panose="02020603050405020304" pitchFamily="18" charset="0"/>
              </a:rPr>
              <a:t>、有理二次核、</a:t>
            </a:r>
            <a:r>
              <a:rPr lang="en-US" altLang="zh-CN" dirty="0" err="1">
                <a:cs typeface="Times New Roman" panose="02020603050405020304" pitchFamily="18" charset="0"/>
              </a:rPr>
              <a:t>Matérn</a:t>
            </a:r>
            <a:r>
              <a:rPr lang="zh-CN" altLang="en-US" dirty="0">
                <a:cs typeface="Times New Roman" panose="02020603050405020304" pitchFamily="18" charset="0"/>
              </a:rPr>
              <a:t>核、正弦平方核、神经网络核等。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lvl="1" algn="just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cs typeface="Times New Roman" panose="02020603050405020304" pitchFamily="18" charset="0"/>
              </a:rPr>
              <a:t> </a:t>
            </a:r>
            <a:r>
              <a:rPr lang="zh-CN" altLang="en-US" dirty="0">
                <a:cs typeface="Times New Roman" panose="02020603050405020304" pitchFamily="18" charset="0"/>
              </a:rPr>
              <a:t>针对非结构化输入，如文本等数据，常用的核函数有：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lvl="2" algn="just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cs typeface="Times New Roman" panose="02020603050405020304" pitchFamily="18" charset="0"/>
              </a:rPr>
              <a:t>字符串核、</a:t>
            </a:r>
            <a:r>
              <a:rPr lang="en-US" altLang="zh-CN" dirty="0">
                <a:cs typeface="Times New Roman" panose="02020603050405020304" pitchFamily="18" charset="0"/>
              </a:rPr>
              <a:t>Fisher</a:t>
            </a:r>
            <a:r>
              <a:rPr lang="zh-CN" altLang="en-US" dirty="0">
                <a:cs typeface="Times New Roman" panose="02020603050405020304" pitchFamily="18" charset="0"/>
              </a:rPr>
              <a:t>核等。</a:t>
            </a:r>
            <a:endParaRPr lang="en-US" altLang="zh-CN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3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非线性支持向量机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71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D77C8F42-20AA-4686-9710-3A72AE1A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7560860" cy="4883624"/>
          </a:xfrm>
        </p:spPr>
        <p:txBody>
          <a:bodyPr/>
          <a:lstStyle/>
          <a:p>
            <a:pPr algn="just" hangingPunct="1"/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 常用核函数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cs typeface="Times New Roman" panose="02020603050405020304" pitchFamily="18" charset="0"/>
              </a:rPr>
              <a:t>线性核函数</a:t>
            </a:r>
            <a:endParaRPr lang="zh-CN" altLang="en-US" sz="2000" dirty="0">
              <a:cs typeface="Times New Roman" panose="02020603050405020304" pitchFamily="18" charset="0"/>
            </a:endParaRPr>
          </a:p>
          <a:p>
            <a:pPr lvl="1" algn="just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cs typeface="Times New Roman" panose="02020603050405020304" pitchFamily="18" charset="0"/>
              </a:rPr>
              <a:t> </a:t>
            </a:r>
            <a:r>
              <a:rPr lang="zh-CN" altLang="en-US" dirty="0">
                <a:cs typeface="Times New Roman" panose="02020603050405020304" pitchFamily="18" charset="0"/>
              </a:rPr>
              <a:t>不做任何映射，特征空间不做变换。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lvl="1" algn="just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dirty="0">
              <a:cs typeface="Times New Roman" panose="02020603050405020304" pitchFamily="18" charset="0"/>
            </a:endParaRPr>
          </a:p>
          <a:p>
            <a:pPr algn="just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dirty="0">
              <a:cs typeface="Times New Roman" panose="02020603050405020304" pitchFamily="18" charset="0"/>
            </a:endParaRPr>
          </a:p>
          <a:p>
            <a:pPr algn="just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cs typeface="Times New Roman" panose="02020603050405020304" pitchFamily="18" charset="0"/>
              </a:rPr>
              <a:t>多项式核函数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 marL="0" indent="0" algn="just" hangingPunct="1">
              <a:lnSpc>
                <a:spcPct val="150000"/>
              </a:lnSpc>
              <a:buNone/>
            </a:pPr>
            <a:endParaRPr lang="en-US" altLang="zh-CN" sz="2000" b="1" dirty="0">
              <a:cs typeface="Times New Roman" panose="02020603050405020304" pitchFamily="18" charset="0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C9E0D9DB-1D04-4A2B-9B88-BB8B47D611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117192"/>
              </p:ext>
            </p:extLst>
          </p:nvPr>
        </p:nvGraphicFramePr>
        <p:xfrm>
          <a:off x="3257228" y="3071103"/>
          <a:ext cx="2629544" cy="592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56866" imgH="237952" progId="Equation.DSMT4">
                  <p:embed/>
                </p:oleObj>
              </mc:Choice>
              <mc:Fallback>
                <p:oleObj name="Equation" r:id="rId2" imgW="1056866" imgH="237952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57228" y="3071103"/>
                        <a:ext cx="2629544" cy="592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33BFA67B-6589-40FC-9AE8-64B3AE48C5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4150295"/>
              </p:ext>
            </p:extLst>
          </p:nvPr>
        </p:nvGraphicFramePr>
        <p:xfrm>
          <a:off x="3008486" y="4618206"/>
          <a:ext cx="3127027" cy="592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56940" imgH="237952" progId="Equation.DSMT4">
                  <p:embed/>
                </p:oleObj>
              </mc:Choice>
              <mc:Fallback>
                <p:oleObj name="Equation" r:id="rId4" imgW="1256940" imgH="237952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08486" y="4618206"/>
                        <a:ext cx="3127027" cy="592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组合 8">
            <a:extLst>
              <a:ext uri="{FF2B5EF4-FFF2-40B4-BE49-F238E27FC236}">
                <a16:creationId xmlns:a16="http://schemas.microsoft.com/office/drawing/2014/main" id="{31919C04-A331-4E5B-BA8C-C0B586A0F057}"/>
              </a:ext>
            </a:extLst>
          </p:cNvPr>
          <p:cNvGrpSpPr/>
          <p:nvPr/>
        </p:nvGrpSpPr>
        <p:grpSpPr>
          <a:xfrm>
            <a:off x="365017" y="5272198"/>
            <a:ext cx="8209183" cy="1072874"/>
            <a:chOff x="649839" y="4617836"/>
            <a:chExt cx="6513162" cy="1072874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474E78B-49BD-4396-B38D-F3A6E0E703B0}"/>
                </a:ext>
              </a:extLst>
            </p:cNvPr>
            <p:cNvSpPr/>
            <p:nvPr/>
          </p:nvSpPr>
          <p:spPr>
            <a:xfrm>
              <a:off x="649839" y="4840268"/>
              <a:ext cx="6513162" cy="850442"/>
            </a:xfrm>
            <a:prstGeom prst="rect">
              <a:avLst/>
            </a:prstGeom>
            <a:noFill/>
            <a:ln>
              <a:solidFill>
                <a:srgbClr val="1F497D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6785832-4E57-489C-9AE0-CD8384793919}"/>
                </a:ext>
              </a:extLst>
            </p:cNvPr>
            <p:cNvSpPr txBox="1"/>
            <p:nvPr/>
          </p:nvSpPr>
          <p:spPr>
            <a:xfrm>
              <a:off x="813905" y="4617836"/>
              <a:ext cx="688697" cy="341919"/>
            </a:xfrm>
            <a:prstGeom prst="rect">
              <a:avLst/>
            </a:prstGeom>
            <a:solidFill>
              <a:srgbClr val="1F497D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试一试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ontent Placeholder 2">
                  <a:extLst>
                    <a:ext uri="{FF2B5EF4-FFF2-40B4-BE49-F238E27FC236}">
                      <a16:creationId xmlns:a16="http://schemas.microsoft.com/office/drawing/2014/main" id="{CE4D1ED0-F0EB-4B10-9907-18C4D7EB67B3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649839" y="5031090"/>
                  <a:ext cx="6513162" cy="58828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lvl1pPr marL="182563" indent="-182563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85000"/>
                    <a:buFont typeface="Wingdings" panose="05000000000000000000" pitchFamily="2" charset="2"/>
                    <a:buChar char="q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 panose="020B0604020202020204" pitchFamily="34" charset="0"/>
                    </a:defRPr>
                  </a:lvl1pPr>
                  <a:lvl2pPr marL="457200" lvl="1" indent="-182563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85000"/>
                    <a:buFont typeface="Wingdings" panose="05000000000000000000" pitchFamily="2" charset="2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 panose="020B0604020202020204" pitchFamily="34" charset="0"/>
                    </a:defRPr>
                  </a:lvl2pPr>
                  <a:lvl3pPr marL="731838" lvl="2" indent="-182563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90000"/>
                    <a:buFont typeface="Wingdings" panose="05000000000000000000" pitchFamily="2" charset="2"/>
                    <a:buChar char="•"/>
                    <a:defRPr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 panose="020B0604020202020204" pitchFamily="34" charset="0"/>
                    </a:defRPr>
                  </a:lvl3pPr>
                  <a:lvl4pPr marL="1006475" lvl="3" indent="-182563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90000"/>
                    <a:buFont typeface="Wingdings" panose="05000000000000000000" pitchFamily="2" charset="2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 panose="020B0604020202020204" pitchFamily="34" charset="0"/>
                    </a:defRPr>
                  </a:lvl4pPr>
                  <a:lvl5pPr marL="1189038" lvl="4" indent="-136525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100000"/>
                    <a:buFont typeface="Wingdings" panose="05000000000000000000" pitchFamily="2" charset="2"/>
                    <a:buChar char="•"/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 panose="020B0604020202020204" pitchFamily="34" charset="0"/>
                    </a:defRPr>
                  </a:lvl5pPr>
                  <a:lvl6pPr marL="2514600" lvl="5" indent="-228600" algn="l" defTabSz="914400" eaLnBrk="1" fontAlgn="base" latinLnBrk="0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100000"/>
                    <a:buFont typeface="Wingdings" pitchFamily="2" charset="2"/>
                    <a:buChar char="•"/>
                    <a:defRPr sz="1400" b="0" i="0" u="non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 pitchFamily="34" charset="0"/>
                    </a:defRPr>
                  </a:lvl6pPr>
                  <a:lvl7pPr marL="2971800" lvl="6" indent="-228600" algn="l" defTabSz="914400" eaLnBrk="1" fontAlgn="base" latinLnBrk="0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100000"/>
                    <a:buFont typeface="Wingdings" pitchFamily="2" charset="2"/>
                    <a:buChar char="•"/>
                    <a:defRPr sz="1400" b="0" i="0" u="non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 pitchFamily="34" charset="0"/>
                    </a:defRPr>
                  </a:lvl7pPr>
                  <a:lvl8pPr marL="3429000" lvl="7" indent="-228600" algn="l" defTabSz="914400" eaLnBrk="1" fontAlgn="base" latinLnBrk="0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100000"/>
                    <a:buFont typeface="Wingdings" pitchFamily="2" charset="2"/>
                    <a:buChar char="•"/>
                    <a:defRPr sz="1400" b="0" i="0" u="non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 pitchFamily="34" charset="0"/>
                    </a:defRPr>
                  </a:lvl8pPr>
                  <a:lvl9pPr marL="3886200" lvl="8" indent="-228600" algn="l" defTabSz="914400" eaLnBrk="1" fontAlgn="base" latinLnBrk="0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100000"/>
                    <a:buFont typeface="Wingdings" pitchFamily="2" charset="2"/>
                    <a:buChar char="•"/>
                    <a:defRPr sz="1400" b="0" i="0" u="non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 pitchFamily="34" charset="0"/>
                    </a:defRPr>
                  </a:lvl9pPr>
                </a:lstStyle>
                <a:p>
                  <a:pPr marL="114300" indent="0" defTabSz="914400">
                    <a:lnSpc>
                      <a:spcPct val="150000"/>
                    </a:lnSpc>
                    <a:buFont typeface="Wingdings" panose="05000000000000000000" pitchFamily="2" charset="2"/>
                    <a:buNone/>
                  </a:pPr>
                  <a:r>
                    <a:rPr lang="zh-CN" altLang="en-US" sz="200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当多项式次数为</a:t>
                  </a:r>
                  <a:r>
                    <a:rPr lang="en-US" altLang="zh-CN" sz="200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2</a:t>
                  </a:r>
                  <a:r>
                    <a:rPr lang="zh-CN" altLang="en-US" sz="200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，特征维度也为</a:t>
                  </a:r>
                  <a:r>
                    <a:rPr lang="en-US" altLang="zh-CN" sz="200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2</a:t>
                  </a:r>
                  <a:r>
                    <a:rPr lang="zh-CN" altLang="en-US" sz="200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时，能否找到多项式核的映射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𝜙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(⋅)</m:t>
                      </m:r>
                    </m:oMath>
                  </a14:m>
                  <a:r>
                    <a:rPr lang="en-US" altLang="zh-CN" sz="1800" i="1" dirty="0">
                      <a:latin typeface="Cambria Math" panose="020405030504060302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CN" altLang="en-US" sz="180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？</a:t>
                  </a:r>
                  <a:endPara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" name="Content Placeholder 2">
                  <a:extLst>
                    <a:ext uri="{FF2B5EF4-FFF2-40B4-BE49-F238E27FC236}">
                      <a16:creationId xmlns:a16="http://schemas.microsoft.com/office/drawing/2014/main" id="{CE4D1ED0-F0EB-4B10-9907-18C4D7EB67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49839" y="5031090"/>
                  <a:ext cx="6513162" cy="588285"/>
                </a:xfrm>
                <a:prstGeom prst="rect">
                  <a:avLst/>
                </a:prstGeom>
                <a:blipFill>
                  <a:blip r:embed="rId7"/>
                  <a:stretch>
                    <a:fillRect r="-371" b="-312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7221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非线性支持向量机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72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D77C8F42-20AA-4686-9710-3A72AE1A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7560860" cy="4883624"/>
          </a:xfrm>
        </p:spPr>
        <p:txBody>
          <a:bodyPr/>
          <a:lstStyle/>
          <a:p>
            <a:pPr algn="just" hangingPunct="1"/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 常用核函数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cs typeface="Times New Roman" panose="02020603050405020304" pitchFamily="18" charset="0"/>
              </a:rPr>
              <a:t>多项式核函数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 lvl="1" algn="just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cs typeface="Times New Roman" panose="02020603050405020304" pitchFamily="18" charset="0"/>
              </a:rPr>
              <a:t> 不妨记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marL="0" indent="0" algn="just" hangingPunct="1">
              <a:lnSpc>
                <a:spcPct val="150000"/>
              </a:lnSpc>
              <a:buNone/>
            </a:pPr>
            <a:endParaRPr lang="en-US" altLang="zh-CN" sz="2000" b="1" dirty="0">
              <a:cs typeface="Times New Roman" panose="02020603050405020304" pitchFamily="18" charset="0"/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0817A56F-2285-4DB8-8797-9D46A5000A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5882289"/>
              </p:ext>
            </p:extLst>
          </p:nvPr>
        </p:nvGraphicFramePr>
        <p:xfrm>
          <a:off x="1995913" y="2514600"/>
          <a:ext cx="1701467" cy="467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66508" imgH="237952" progId="Equation.DSMT4">
                  <p:embed/>
                </p:oleObj>
              </mc:Choice>
              <mc:Fallback>
                <p:oleObj name="Equation" r:id="rId2" imgW="866508" imgH="237952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95913" y="2514600"/>
                        <a:ext cx="1701467" cy="4674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7F3D947D-1EF9-42D0-A856-864BF0B4C7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8998801"/>
              </p:ext>
            </p:extLst>
          </p:nvPr>
        </p:nvGraphicFramePr>
        <p:xfrm>
          <a:off x="846161" y="3062753"/>
          <a:ext cx="7354961" cy="22712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732317" imgH="1152319" progId="Equation.DSMT4">
                  <p:embed/>
                </p:oleObj>
              </mc:Choice>
              <mc:Fallback>
                <p:oleObj name="Equation" r:id="rId4" imgW="3732317" imgH="1152319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46161" y="3062753"/>
                        <a:ext cx="7354961" cy="22712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F1BAA361-D2D8-4325-A7EC-5769B3D418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9108338"/>
              </p:ext>
            </p:extLst>
          </p:nvPr>
        </p:nvGraphicFramePr>
        <p:xfrm>
          <a:off x="1880050" y="5707152"/>
          <a:ext cx="4113449" cy="752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75514" imgH="343068" progId="Equation.DSMT4">
                  <p:embed/>
                </p:oleObj>
              </mc:Choice>
              <mc:Fallback>
                <p:oleObj name="Equation" r:id="rId6" imgW="1875514" imgH="343068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80050" y="5707152"/>
                        <a:ext cx="4113449" cy="7523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FA6C2334-2F5F-4DCE-9E03-0E5B2EA75864}"/>
              </a:ext>
            </a:extLst>
          </p:cNvPr>
          <p:cNvSpPr/>
          <p:nvPr/>
        </p:nvSpPr>
        <p:spPr>
          <a:xfrm>
            <a:off x="2510054" y="4757043"/>
            <a:ext cx="2723862" cy="495526"/>
          </a:xfrm>
          <a:prstGeom prst="rect">
            <a:avLst/>
          </a:prstGeom>
          <a:solidFill>
            <a:schemeClr val="accent2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下 13">
            <a:extLst>
              <a:ext uri="{FF2B5EF4-FFF2-40B4-BE49-F238E27FC236}">
                <a16:creationId xmlns:a16="http://schemas.microsoft.com/office/drawing/2014/main" id="{E58080C3-1F8B-441F-BC30-FBF0431484EF}"/>
              </a:ext>
            </a:extLst>
          </p:cNvPr>
          <p:cNvSpPr/>
          <p:nvPr/>
        </p:nvSpPr>
        <p:spPr>
          <a:xfrm>
            <a:off x="3799738" y="5334000"/>
            <a:ext cx="249027" cy="2512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14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非线性支持向量机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73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2">
                <a:extLst>
                  <a:ext uri="{FF2B5EF4-FFF2-40B4-BE49-F238E27FC236}">
                    <a16:creationId xmlns:a16="http://schemas.microsoft.com/office/drawing/2014/main" id="{D77C8F42-20AA-4686-9710-3A72AE1A33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24000"/>
                <a:ext cx="7560860" cy="4883624"/>
              </a:xfrm>
            </p:spPr>
            <p:txBody>
              <a:bodyPr/>
              <a:lstStyle/>
              <a:p>
                <a:pPr algn="just" hangingPunct="1"/>
                <a:r>
                  <a:rPr lang="zh-CN" altLang="en-US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 常用核函数</a:t>
                </a:r>
                <a:endPara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algn="just" hangingPunct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sz="2000" b="1" dirty="0"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b="1" dirty="0">
                    <a:cs typeface="Times New Roman" panose="02020603050405020304" pitchFamily="18" charset="0"/>
                  </a:rPr>
                  <a:t>高斯核函数 </a:t>
                </a:r>
                <a:r>
                  <a:rPr lang="en-US" altLang="zh-CN" sz="2000" b="1" dirty="0">
                    <a:cs typeface="Times New Roman" panose="02020603050405020304" pitchFamily="18" charset="0"/>
                  </a:rPr>
                  <a:t>/ RBF(Radial Basis Function)</a:t>
                </a:r>
                <a:r>
                  <a:rPr lang="zh-CN" altLang="en-US" sz="2000" b="1" dirty="0">
                    <a:cs typeface="Times New Roman" panose="02020603050405020304" pitchFamily="18" charset="0"/>
                  </a:rPr>
                  <a:t>核函数</a:t>
                </a:r>
                <a:endParaRPr lang="en-US" altLang="zh-CN" sz="2000" b="1" dirty="0">
                  <a:cs typeface="Times New Roman" panose="02020603050405020304" pitchFamily="18" charset="0"/>
                </a:endParaRPr>
              </a:p>
              <a:p>
                <a:pPr lvl="1" algn="just" hangingPunct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endParaRPr lang="en-US" altLang="zh-CN" dirty="0">
                  <a:cs typeface="Times New Roman" panose="02020603050405020304" pitchFamily="18" charset="0"/>
                </a:endParaRPr>
              </a:p>
              <a:p>
                <a:pPr lvl="1" algn="just" hangingPunct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endParaRPr lang="en-US" altLang="zh-CN" dirty="0">
                  <a:cs typeface="Times New Roman" panose="02020603050405020304" pitchFamily="18" charset="0"/>
                </a:endParaRPr>
              </a:p>
              <a:p>
                <a:pPr lvl="1" algn="just" hangingPunct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𝜎</m:t>
                    </m:r>
                  </m:oMath>
                </a14:m>
                <a:r>
                  <a:rPr lang="zh-CN" altLang="en-US" dirty="0">
                    <a:cs typeface="Times New Roman" panose="02020603050405020304" pitchFamily="18" charset="0"/>
                  </a:rPr>
                  <a:t>为带宽，是高斯核函数的一个超参数。</a:t>
                </a:r>
                <a:endParaRPr lang="en-US" altLang="zh-CN" dirty="0">
                  <a:cs typeface="Times New Roman" panose="02020603050405020304" pitchFamily="18" charset="0"/>
                </a:endParaRPr>
              </a:p>
              <a:p>
                <a:pPr lvl="1" algn="just" hangingPunct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dirty="0">
                    <a:cs typeface="Times New Roman" panose="02020603050405020304" pitchFamily="18" charset="0"/>
                  </a:rPr>
                  <a:t> 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高斯核可改造为各向异性的核函数，以适应数据在不同特征维度上变化程度的差异。</a:t>
                </a:r>
                <a:endParaRPr lang="en-US" altLang="zh-CN" dirty="0">
                  <a:cs typeface="Times New Roman" panose="02020603050405020304" pitchFamily="18" charset="0"/>
                </a:endParaRPr>
              </a:p>
              <a:p>
                <a:pPr lvl="1" algn="just" hangingPunct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endParaRPr lang="en-US" altLang="zh-CN" dirty="0">
                  <a:cs typeface="Times New Roman" panose="02020603050405020304" pitchFamily="18" charset="0"/>
                </a:endParaRPr>
              </a:p>
              <a:p>
                <a:pPr lvl="1" algn="just" hangingPunct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endParaRPr lang="en-US" altLang="zh-CN" dirty="0">
                  <a:cs typeface="Times New Roman" panose="02020603050405020304" pitchFamily="18" charset="0"/>
                </a:endParaRPr>
              </a:p>
              <a:p>
                <a:pPr lvl="2" algn="just" hangingPunct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</m:oMath>
                </a14:m>
                <a:r>
                  <a:rPr lang="zh-CN" altLang="en-US" dirty="0">
                    <a:cs typeface="Times New Roman" panose="02020603050405020304" pitchFamily="18" charset="0"/>
                  </a:rPr>
                  <a:t>为对角阵，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zh-CN" altLang="en-US" dirty="0">
                    <a:cs typeface="Times New Roman" panose="02020603050405020304" pitchFamily="18" charset="0"/>
                  </a:rPr>
                  <a:t>为特征维度。</a:t>
                </a:r>
                <a:endParaRPr lang="en-US" altLang="zh-CN" dirty="0">
                  <a:cs typeface="Times New Roman" panose="02020603050405020304" pitchFamily="18" charset="0"/>
                </a:endParaRPr>
              </a:p>
              <a:p>
                <a:pPr marL="0" indent="0" algn="just" hangingPunct="1">
                  <a:lnSpc>
                    <a:spcPct val="150000"/>
                  </a:lnSpc>
                  <a:buNone/>
                </a:pPr>
                <a:endParaRPr lang="en-US" altLang="zh-CN" sz="2000" b="1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内容占位符 2">
                <a:extLst>
                  <a:ext uri="{FF2B5EF4-FFF2-40B4-BE49-F238E27FC236}">
                    <a16:creationId xmlns:a16="http://schemas.microsoft.com/office/drawing/2014/main" id="{D77C8F42-20AA-4686-9710-3A72AE1A33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24000"/>
                <a:ext cx="7560860" cy="4883624"/>
              </a:xfrm>
              <a:blipFill>
                <a:blip r:embed="rId3"/>
                <a:stretch>
                  <a:fillRect l="-726" t="-999" r="-806" b="-36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F64AFA3B-4F22-4A9D-9EC8-225A01D1C8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9197527"/>
              </p:ext>
            </p:extLst>
          </p:nvPr>
        </p:nvGraphicFramePr>
        <p:xfrm>
          <a:off x="2610064" y="2514600"/>
          <a:ext cx="3634128" cy="9716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80515" imgH="476263" progId="Equation.DSMT4">
                  <p:embed/>
                </p:oleObj>
              </mc:Choice>
              <mc:Fallback>
                <p:oleObj name="Equation" r:id="rId4" imgW="1780515" imgH="476263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10064" y="2514600"/>
                        <a:ext cx="3634128" cy="9716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5A7B4AAB-7A7A-4F02-A990-83C81389FC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5973061"/>
              </p:ext>
            </p:extLst>
          </p:nvPr>
        </p:nvGraphicFramePr>
        <p:xfrm>
          <a:off x="2283334" y="4896435"/>
          <a:ext cx="4577331" cy="11635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400120" imgH="609480" progId="Equation.DSMT4">
                  <p:embed/>
                </p:oleObj>
              </mc:Choice>
              <mc:Fallback>
                <p:oleObj name="Equation" r:id="rId6" imgW="240012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83334" y="4896435"/>
                        <a:ext cx="4577331" cy="11635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967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非线性支持向量机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74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2">
                <a:extLst>
                  <a:ext uri="{FF2B5EF4-FFF2-40B4-BE49-F238E27FC236}">
                    <a16:creationId xmlns:a16="http://schemas.microsoft.com/office/drawing/2014/main" id="{D77C8F42-20AA-4686-9710-3A72AE1A33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24000"/>
                <a:ext cx="7560860" cy="4883624"/>
              </a:xfrm>
            </p:spPr>
            <p:txBody>
              <a:bodyPr/>
              <a:lstStyle/>
              <a:p>
                <a:pPr algn="just" hangingPunct="1"/>
                <a:r>
                  <a:rPr lang="zh-CN" altLang="en-US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 常用核函数</a:t>
                </a:r>
                <a:endPara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algn="just" hangingPunct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sz="2000" b="1" dirty="0"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b="1" dirty="0">
                    <a:cs typeface="Times New Roman" panose="02020603050405020304" pitchFamily="18" charset="0"/>
                  </a:rPr>
                  <a:t>神经网络核函数 </a:t>
                </a:r>
                <a:r>
                  <a:rPr lang="en-US" altLang="zh-CN" sz="2000" b="1" dirty="0">
                    <a:cs typeface="Times New Roman" panose="02020603050405020304" pitchFamily="18" charset="0"/>
                  </a:rPr>
                  <a:t>/ Sigmoid</a:t>
                </a:r>
                <a:r>
                  <a:rPr lang="zh-CN" altLang="en-US" sz="2000" b="1" dirty="0">
                    <a:cs typeface="Times New Roman" panose="02020603050405020304" pitchFamily="18" charset="0"/>
                  </a:rPr>
                  <a:t>核函数</a:t>
                </a:r>
                <a:endParaRPr lang="en-US" altLang="zh-CN" sz="2000" b="1" dirty="0">
                  <a:cs typeface="Times New Roman" panose="02020603050405020304" pitchFamily="18" charset="0"/>
                </a:endParaRPr>
              </a:p>
              <a:p>
                <a:pPr marL="0" indent="0" algn="just" hangingPunct="1">
                  <a:lnSpc>
                    <a:spcPct val="150000"/>
                  </a:lnSpc>
                  <a:buNone/>
                </a:pPr>
                <a:endParaRPr lang="en-US" altLang="zh-CN" sz="2000" b="1" dirty="0">
                  <a:cs typeface="Times New Roman" panose="02020603050405020304" pitchFamily="18" charset="0"/>
                </a:endParaRPr>
              </a:p>
              <a:p>
                <a:pPr lvl="1" algn="just" hangingPunct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dirty="0">
                    <a:cs typeface="Times New Roman" panose="02020603050405020304" pitchFamily="18" charset="0"/>
                  </a:rPr>
                  <a:t> 超参数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zh-CN" altLang="en-US" dirty="0"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zh-CN" altLang="en-US" dirty="0">
                    <a:cs typeface="Times New Roman" panose="02020603050405020304" pitchFamily="18" charset="0"/>
                  </a:rPr>
                  <a:t>需要满足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&gt;0,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&lt;0</m:t>
                    </m:r>
                  </m:oMath>
                </a14:m>
                <a:r>
                  <a:rPr lang="zh-CN" altLang="en-US" dirty="0"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cs typeface="Times New Roman" panose="02020603050405020304" pitchFamily="18" charset="0"/>
                </a:endParaRPr>
              </a:p>
              <a:p>
                <a:pPr lvl="1" algn="just" hangingPunct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dirty="0">
                    <a:cs typeface="Times New Roman" panose="02020603050405020304" pitchFamily="18" charset="0"/>
                  </a:rPr>
                  <a:t> 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与线性核和多项式核一样，神经网络核可以写成关于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⊤</m:t>
                        </m:r>
                      </m:sup>
                    </m:sSubSup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cs typeface="Times New Roman" panose="02020603050405020304" pitchFamily="18" charset="0"/>
                  </a:rPr>
                  <a:t>的函数，此类核函数又称为点积核。</a:t>
                </a:r>
                <a:endParaRPr lang="en-US" altLang="zh-CN" dirty="0">
                  <a:cs typeface="Times New Roman" panose="02020603050405020304" pitchFamily="18" charset="0"/>
                </a:endParaRPr>
              </a:p>
              <a:p>
                <a:pPr lvl="1" algn="just" hangingPunct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dirty="0">
                    <a:cs typeface="Times New Roman" panose="02020603050405020304" pitchFamily="18" charset="0"/>
                  </a:rPr>
                  <a:t> </a:t>
                </a:r>
                <a:r>
                  <a:rPr lang="zh-CN" altLang="en-US" b="1" dirty="0">
                    <a:solidFill>
                      <a:srgbClr val="4F81BD"/>
                    </a:solidFill>
                    <a:cs typeface="Times New Roman" panose="02020603050405020304" pitchFamily="18" charset="0"/>
                  </a:rPr>
                  <a:t>点积核正定性定理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：一个点积核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𝜅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cs typeface="Times New Roman" panose="02020603050405020304" pitchFamily="18" charset="0"/>
                  </a:rPr>
                  <a:t>是正定核，当且仅当它的泰勒级数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⊤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dirty="0">
                    <a:cs typeface="Times New Roman" panose="02020603050405020304" pitchFamily="18" charset="0"/>
                  </a:rPr>
                  <a:t>中，有任意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&gt;0</m:t>
                    </m:r>
                  </m:oMath>
                </a14:m>
                <a:r>
                  <a:rPr lang="zh-CN" altLang="en-US" dirty="0"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内容占位符 2">
                <a:extLst>
                  <a:ext uri="{FF2B5EF4-FFF2-40B4-BE49-F238E27FC236}">
                    <a16:creationId xmlns:a16="http://schemas.microsoft.com/office/drawing/2014/main" id="{D77C8F42-20AA-4686-9710-3A72AE1A33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24000"/>
                <a:ext cx="7560860" cy="4883624"/>
              </a:xfrm>
              <a:blipFill>
                <a:blip r:embed="rId3"/>
                <a:stretch>
                  <a:fillRect l="-726" t="-999" r="-806" b="-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D46DB591-6789-4208-93D7-E456A17CDE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2640590"/>
              </p:ext>
            </p:extLst>
          </p:nvPr>
        </p:nvGraphicFramePr>
        <p:xfrm>
          <a:off x="2611281" y="2485015"/>
          <a:ext cx="3921438" cy="6089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32942" imgH="237952" progId="Equation.DSMT4">
                  <p:embed/>
                </p:oleObj>
              </mc:Choice>
              <mc:Fallback>
                <p:oleObj name="Equation" r:id="rId4" imgW="1532942" imgH="237952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11281" y="2485015"/>
                        <a:ext cx="3921438" cy="6089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392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非线性支持向量机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75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2">
                <a:extLst>
                  <a:ext uri="{FF2B5EF4-FFF2-40B4-BE49-F238E27FC236}">
                    <a16:creationId xmlns:a16="http://schemas.microsoft.com/office/drawing/2014/main" id="{D77C8F42-20AA-4686-9710-3A72AE1A33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24000"/>
                <a:ext cx="7560860" cy="4883624"/>
              </a:xfrm>
            </p:spPr>
            <p:txBody>
              <a:bodyPr/>
              <a:lstStyle/>
              <a:p>
                <a:pPr algn="just" hangingPunct="1"/>
                <a:r>
                  <a:rPr lang="zh-CN" altLang="en-US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 常用核函数</a:t>
                </a:r>
                <a:endPara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algn="just" hangingPunct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sz="2000" b="1" dirty="0"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b="1" dirty="0">
                    <a:cs typeface="Times New Roman" panose="02020603050405020304" pitchFamily="18" charset="0"/>
                  </a:rPr>
                  <a:t>神经网络核的正定性</a:t>
                </a:r>
                <a:endParaRPr lang="en-US" altLang="zh-CN" sz="2000" b="1" dirty="0">
                  <a:cs typeface="Times New Roman" panose="02020603050405020304" pitchFamily="18" charset="0"/>
                </a:endParaRPr>
              </a:p>
              <a:p>
                <a:pPr lvl="1" algn="just" hangingPunct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dirty="0">
                    <a:cs typeface="Times New Roman" panose="02020603050405020304" pitchFamily="18" charset="0"/>
                  </a:rPr>
                  <a:t> 令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⊤</m:t>
                        </m:r>
                      </m:sup>
                    </m:sSubSup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cs typeface="Times New Roman" panose="02020603050405020304" pitchFamily="18" charset="0"/>
                  </a:rPr>
                  <a:t>，设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zh-CN" altLang="en-US" dirty="0"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cs typeface="Times New Roman" panose="02020603050405020304" pitchFamily="18" charset="0"/>
                </a:endParaRPr>
              </a:p>
              <a:p>
                <a:pPr lvl="1" algn="just" hangingPunct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dirty="0">
                    <a:cs typeface="Times New Roman" panose="02020603050405020304" pitchFamily="18" charset="0"/>
                  </a:rPr>
                  <a:t> 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神经网络核的三阶麦克劳林级数：</a:t>
                </a:r>
                <a:endParaRPr lang="en-US" altLang="zh-CN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内容占位符 2">
                <a:extLst>
                  <a:ext uri="{FF2B5EF4-FFF2-40B4-BE49-F238E27FC236}">
                    <a16:creationId xmlns:a16="http://schemas.microsoft.com/office/drawing/2014/main" id="{D77C8F42-20AA-4686-9710-3A72AE1A33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24000"/>
                <a:ext cx="7560860" cy="4883624"/>
              </a:xfrm>
              <a:blipFill>
                <a:blip r:embed="rId3"/>
                <a:stretch>
                  <a:fillRect l="-726" t="-9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57104755-34B5-4619-AC67-F81D7496FB55}"/>
              </a:ext>
            </a:extLst>
          </p:cNvPr>
          <p:cNvGrpSpPr/>
          <p:nvPr/>
        </p:nvGrpSpPr>
        <p:grpSpPr>
          <a:xfrm>
            <a:off x="310362" y="3950865"/>
            <a:ext cx="5417220" cy="2456759"/>
            <a:chOff x="1863390" y="3784383"/>
            <a:chExt cx="5417220" cy="2456759"/>
          </a:xfrm>
        </p:grpSpPr>
        <p:graphicFrame>
          <p:nvGraphicFramePr>
            <p:cNvPr id="3" name="对象 2">
              <a:extLst>
                <a:ext uri="{FF2B5EF4-FFF2-40B4-BE49-F238E27FC236}">
                  <a16:creationId xmlns:a16="http://schemas.microsoft.com/office/drawing/2014/main" id="{B4A7D722-FA10-439C-99D7-F31883E2AE7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98413926"/>
                </p:ext>
              </p:extLst>
            </p:nvPr>
          </p:nvGraphicFramePr>
          <p:xfrm>
            <a:off x="1863390" y="3784383"/>
            <a:ext cx="5417220" cy="24567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2646663" imgH="1200198" progId="Equation.DSMT4">
                    <p:embed/>
                  </p:oleObj>
                </mc:Choice>
                <mc:Fallback>
                  <p:oleObj name="Equation" r:id="rId4" imgW="2646663" imgH="1200198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863390" y="3784383"/>
                          <a:ext cx="5417220" cy="245675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9F302FA-ADFB-458D-8E87-5885845F2973}"/>
                </a:ext>
              </a:extLst>
            </p:cNvPr>
            <p:cNvSpPr/>
            <p:nvPr/>
          </p:nvSpPr>
          <p:spPr>
            <a:xfrm>
              <a:off x="4055825" y="4838474"/>
              <a:ext cx="871775" cy="633412"/>
            </a:xfrm>
            <a:prstGeom prst="rect">
              <a:avLst/>
            </a:prstGeom>
            <a:solidFill>
              <a:schemeClr val="accent2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5817394-A1FD-48F9-A5E5-1FAD4513B66B}"/>
                </a:ext>
              </a:extLst>
            </p:cNvPr>
            <p:cNvSpPr/>
            <p:nvPr/>
          </p:nvSpPr>
          <p:spPr>
            <a:xfrm>
              <a:off x="3149601" y="4838474"/>
              <a:ext cx="725714" cy="633412"/>
            </a:xfrm>
            <a:prstGeom prst="rect">
              <a:avLst/>
            </a:prstGeom>
            <a:solidFill>
              <a:srgbClr val="0070C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4C80F9B-2A61-4F5A-BECD-4C48328DDE68}"/>
                </a:ext>
              </a:extLst>
            </p:cNvPr>
            <p:cNvSpPr/>
            <p:nvPr/>
          </p:nvSpPr>
          <p:spPr>
            <a:xfrm>
              <a:off x="5108110" y="4838474"/>
              <a:ext cx="1038690" cy="633412"/>
            </a:xfrm>
            <a:prstGeom prst="rect">
              <a:avLst/>
            </a:prstGeom>
            <a:solidFill>
              <a:schemeClr val="accent2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CB0485E-4CB6-475B-9A49-E6E511BA5B4B}"/>
                </a:ext>
              </a:extLst>
            </p:cNvPr>
            <p:cNvSpPr/>
            <p:nvPr/>
          </p:nvSpPr>
          <p:spPr>
            <a:xfrm>
              <a:off x="2993112" y="5539808"/>
              <a:ext cx="3240773" cy="633412"/>
            </a:xfrm>
            <a:prstGeom prst="rect">
              <a:avLst/>
            </a:prstGeom>
            <a:solidFill>
              <a:srgbClr val="FFFF0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BA7973F-8638-41F9-B68B-0BC0FE582F5A}"/>
                  </a:ext>
                </a:extLst>
              </p:cNvPr>
              <p:cNvSpPr txBox="1"/>
              <p:nvPr/>
            </p:nvSpPr>
            <p:spPr>
              <a:xfrm>
                <a:off x="6132288" y="4224623"/>
                <a:ext cx="2554512" cy="1909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altLang="zh-CN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altLang="zh-CN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endParaRPr lang="en-US" altLang="zh-CN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−∞,</m:t>
                        </m:r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[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,+∞ 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BA7973F-8638-41F9-B68B-0BC0FE582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288" y="4224623"/>
                <a:ext cx="2554512" cy="1909241"/>
              </a:xfrm>
              <a:prstGeom prst="rect">
                <a:avLst/>
              </a:prstGeom>
              <a:blipFill>
                <a:blip r:embed="rId6"/>
                <a:stretch>
                  <a:fillRect l="-1671" t="-3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箭头: 下 15">
            <a:extLst>
              <a:ext uri="{FF2B5EF4-FFF2-40B4-BE49-F238E27FC236}">
                <a16:creationId xmlns:a16="http://schemas.microsoft.com/office/drawing/2014/main" id="{0D6A97B9-B8E9-4BDD-8272-213B24322703}"/>
              </a:ext>
            </a:extLst>
          </p:cNvPr>
          <p:cNvSpPr/>
          <p:nvPr/>
        </p:nvSpPr>
        <p:spPr>
          <a:xfrm rot="10800000">
            <a:off x="7203022" y="3654041"/>
            <a:ext cx="224971" cy="355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2AAEE43-645D-4554-8B1A-B99BB79D1191}"/>
                  </a:ext>
                </a:extLst>
              </p:cNvPr>
              <p:cNvSpPr txBox="1"/>
              <p:nvPr/>
            </p:nvSpPr>
            <p:spPr>
              <a:xfrm>
                <a:off x="6132288" y="2316639"/>
                <a:ext cx="273390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假设麦克劳林展开各项系数均非负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𝜃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取值范围矛盾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该核函数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非正定核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2AAEE43-645D-4554-8B1A-B99BB79D1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288" y="2316639"/>
                <a:ext cx="2733904" cy="1200329"/>
              </a:xfrm>
              <a:prstGeom prst="rect">
                <a:avLst/>
              </a:prstGeom>
              <a:blipFill>
                <a:blip r:embed="rId7"/>
                <a:stretch>
                  <a:fillRect l="-1563" t="-2538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33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非线性支持向量机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76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2">
                <a:extLst>
                  <a:ext uri="{FF2B5EF4-FFF2-40B4-BE49-F238E27FC236}">
                    <a16:creationId xmlns:a16="http://schemas.microsoft.com/office/drawing/2014/main" id="{D77C8F42-20AA-4686-9710-3A72AE1A33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24000"/>
                <a:ext cx="7560860" cy="4883624"/>
              </a:xfrm>
            </p:spPr>
            <p:txBody>
              <a:bodyPr/>
              <a:lstStyle/>
              <a:p>
                <a:pPr algn="just" hangingPunct="1"/>
                <a:r>
                  <a:rPr lang="zh-CN" altLang="en-US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 常用核函数</a:t>
                </a:r>
                <a:endPara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algn="just" hangingPunct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sz="2000" b="1" dirty="0"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b="1" dirty="0">
                    <a:cs typeface="Times New Roman" panose="02020603050405020304" pitchFamily="18" charset="0"/>
                  </a:rPr>
                  <a:t>核函数构造规则</a:t>
                </a:r>
                <a:endParaRPr lang="en-US" altLang="zh-CN" sz="2000" b="1" dirty="0">
                  <a:cs typeface="Times New Roman" panose="02020603050405020304" pitchFamily="18" charset="0"/>
                </a:endParaRPr>
              </a:p>
              <a:p>
                <a:pPr lvl="1" algn="just" hangingPunct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dirty="0">
                    <a:cs typeface="Times New Roman" panose="02020603050405020304" pitchFamily="18" charset="0"/>
                  </a:rPr>
                  <a:t> 除了基础的核函数，也可以通过一些规则来构造新的核函数</a:t>
                </a:r>
                <a:endParaRPr lang="en-US" altLang="zh-CN" dirty="0">
                  <a:cs typeface="Times New Roman" panose="02020603050405020304" pitchFamily="18" charset="0"/>
                </a:endParaRPr>
              </a:p>
              <a:p>
                <a:pPr lvl="1" algn="just" hangingPunct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dirty="0">
                    <a:cs typeface="Times New Roman" panose="02020603050405020304" pitchFamily="18" charset="0"/>
                  </a:rPr>
                  <a:t> 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已知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⋅,⋅</m:t>
                        </m:r>
                      </m:e>
                    </m:d>
                  </m:oMath>
                </a14:m>
                <a:r>
                  <a:rPr lang="zh-CN" altLang="en-US" dirty="0"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⋅,⋅</m:t>
                        </m:r>
                      </m:e>
                    </m:d>
                  </m:oMath>
                </a14:m>
                <a:r>
                  <a:rPr lang="zh-CN" altLang="en-US" dirty="0">
                    <a:cs typeface="Times New Roman" panose="02020603050405020304" pitchFamily="18" charset="0"/>
                  </a:rPr>
                  <a:t>均为核函数，则它们的</a:t>
                </a:r>
                <a:r>
                  <a:rPr lang="zh-CN" altLang="en-US" b="1" dirty="0">
                    <a:cs typeface="Times New Roman" panose="02020603050405020304" pitchFamily="18" charset="0"/>
                  </a:rPr>
                  <a:t>数乘、求和、乘积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仍为核函数。</a:t>
                </a:r>
                <a:endParaRPr lang="en-US" altLang="zh-CN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内容占位符 2">
                <a:extLst>
                  <a:ext uri="{FF2B5EF4-FFF2-40B4-BE49-F238E27FC236}">
                    <a16:creationId xmlns:a16="http://schemas.microsoft.com/office/drawing/2014/main" id="{D77C8F42-20AA-4686-9710-3A72AE1A33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24000"/>
                <a:ext cx="7560860" cy="4883624"/>
              </a:xfrm>
              <a:blipFill>
                <a:blip r:embed="rId3"/>
                <a:stretch>
                  <a:fillRect l="-726" t="-999" r="-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711A95CE-E69F-4E84-8EF6-87F0E9B3FE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2851193"/>
              </p:ext>
            </p:extLst>
          </p:nvPr>
        </p:nvGraphicFramePr>
        <p:xfrm>
          <a:off x="2023996" y="4299641"/>
          <a:ext cx="4427267" cy="14695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894586" imgH="628538" progId="Equation.DSMT4">
                  <p:embed/>
                </p:oleObj>
              </mc:Choice>
              <mc:Fallback>
                <p:oleObj name="Equation" r:id="rId4" imgW="1894586" imgH="628538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23996" y="4299641"/>
                        <a:ext cx="4427267" cy="14695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648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非线性支持向量机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77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D77C8F42-20AA-4686-9710-3A72AE1A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524000"/>
            <a:ext cx="8229599" cy="4883624"/>
          </a:xfrm>
        </p:spPr>
        <p:txBody>
          <a:bodyPr/>
          <a:lstStyle/>
          <a:p>
            <a:pPr algn="just" hangingPunct="1"/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 常用核函数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cs typeface="Times New Roman" panose="02020603050405020304" pitchFamily="18" charset="0"/>
              </a:rPr>
              <a:t>核函数选择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 lvl="1" algn="just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cs typeface="Times New Roman" panose="02020603050405020304" pitchFamily="18" charset="0"/>
              </a:rPr>
              <a:t> 训练样本较少，特征维度较高时，较为简单的核函数通常足以拟合训练集数据，此时复杂的核函数极易产生过拟合现象；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lvl="1" algn="just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cs typeface="Times New Roman" panose="02020603050405020304" pitchFamily="18" charset="0"/>
              </a:rPr>
              <a:t> 训练样本较多，特征维度较低时，更适合使用较为复杂的非线性核函数，它们能够更充分地挖掘数据之间的非线性关系；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lvl="1" algn="just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cs typeface="Times New Roman" panose="02020603050405020304" pitchFamily="18" charset="0"/>
              </a:rPr>
              <a:t> 训练样本极多，特征维度不高时，适合使用线性核函数，甚至更简单的逻辑回归模型，否则运算效率难以接受；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lvl="1" algn="just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cs typeface="Times New Roman" panose="02020603050405020304" pitchFamily="18" charset="0"/>
              </a:rPr>
              <a:t> 结合数据特点选择，如对于时间序列预测问题，可使用具有周期性特点的正弦平方核</a:t>
            </a:r>
            <a:endParaRPr lang="en-US" altLang="zh-CN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53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非线性支持向量机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试一试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使用非线性支持向量机对案例数据进行分类。</a:t>
            </a:r>
            <a:endParaRPr lang="en-US" altLang="zh-CN" sz="2000" dirty="0"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78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3780DBF-E9F3-4FE2-8BD5-5D4671830C5F}"/>
              </a:ext>
            </a:extLst>
          </p:cNvPr>
          <p:cNvSpPr/>
          <p:nvPr/>
        </p:nvSpPr>
        <p:spPr>
          <a:xfrm>
            <a:off x="612941" y="2606175"/>
            <a:ext cx="666693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AF00DB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numpy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>
                <a:solidFill>
                  <a:srgbClr val="AF00DB"/>
                </a:solidFill>
                <a:latin typeface="Consolas" panose="020B0609020204030204" pitchFamily="49" charset="0"/>
              </a:rPr>
              <a:t>as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np</a:t>
            </a:r>
          </a:p>
          <a:p>
            <a:r>
              <a:rPr lang="en-US" altLang="zh-CN" sz="1400" dirty="0">
                <a:solidFill>
                  <a:srgbClr val="AF00DB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seaborn </a:t>
            </a:r>
            <a:r>
              <a:rPr lang="en-US" altLang="zh-CN" sz="1400" dirty="0">
                <a:solidFill>
                  <a:srgbClr val="AF00DB"/>
                </a:solidFill>
                <a:latin typeface="Consolas" panose="020B0609020204030204" pitchFamily="49" charset="0"/>
              </a:rPr>
              <a:t>as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sns</a:t>
            </a:r>
            <a:endParaRPr lang="en-US" altLang="zh-CN" sz="1400" dirty="0">
              <a:solidFill>
                <a:srgbClr val="444444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AF00DB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>
                <a:solidFill>
                  <a:srgbClr val="AF00DB"/>
                </a:solidFill>
                <a:latin typeface="Consolas" panose="020B0609020204030204" pitchFamily="49" charset="0"/>
              </a:rPr>
              <a:t>as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plt</a:t>
            </a:r>
          </a:p>
          <a:p>
            <a:r>
              <a:rPr lang="en-US" altLang="zh-CN" sz="1400" dirty="0">
                <a:solidFill>
                  <a:srgbClr val="AF00DB"/>
                </a:solidFill>
                <a:latin typeface="Consolas" panose="020B0609020204030204" pitchFamily="49" charset="0"/>
              </a:rPr>
              <a:t>from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sklearn.datasets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>
                <a:solidFill>
                  <a:srgbClr val="AF00DB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make_circles</a:t>
            </a:r>
            <a:endParaRPr lang="en-US" altLang="zh-CN" sz="1400" dirty="0">
              <a:solidFill>
                <a:srgbClr val="444444"/>
              </a:solidFill>
              <a:latin typeface="Consolas" panose="020B0609020204030204" pitchFamily="49" charset="0"/>
            </a:endParaRPr>
          </a:p>
          <a:p>
            <a:b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</a:b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X, y 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make_circles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n_samples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100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 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noise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0.2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factor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0.5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endParaRPr lang="en-US" altLang="zh-CN" sz="1400" dirty="0">
              <a:solidFill>
                <a:srgbClr val="444444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</a:b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plt.figure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figsize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sns.scatterplot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X[:,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], X[:,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], 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hue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y, 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legend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A31515"/>
                </a:solidFill>
                <a:latin typeface="Consolas" panose="020B0609020204030204" pitchFamily="49" charset="0"/>
              </a:rPr>
              <a:t>'full'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plt.show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()</a:t>
            </a:r>
            <a:endParaRPr lang="en-US" altLang="zh-CN" sz="1400" b="0" dirty="0">
              <a:solidFill>
                <a:srgbClr val="44444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EB12B4C-0D59-4B1D-BC43-970806C64535}"/>
              </a:ext>
            </a:extLst>
          </p:cNvPr>
          <p:cNvSpPr/>
          <p:nvPr/>
        </p:nvSpPr>
        <p:spPr>
          <a:xfrm>
            <a:off x="6542320" y="1917510"/>
            <a:ext cx="2235818" cy="59709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sz="2000" dirty="0">
                <a:solidFill>
                  <a:srgbClr val="1F497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2000" dirty="0">
                <a:solidFill>
                  <a:srgbClr val="1F497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生成案例数据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265E3E-BDE5-42AE-AB03-80E556B68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280" y="2564037"/>
            <a:ext cx="3408261" cy="340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9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非线性支持向量机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试一试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使用非线性支持向量机对案例数据进行分类。</a:t>
            </a:r>
            <a:endParaRPr lang="en-US" altLang="zh-CN" sz="2000" dirty="0"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79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EB12B4C-0D59-4B1D-BC43-970806C64535}"/>
              </a:ext>
            </a:extLst>
          </p:cNvPr>
          <p:cNvSpPr/>
          <p:nvPr/>
        </p:nvSpPr>
        <p:spPr>
          <a:xfrm>
            <a:off x="6542320" y="1917510"/>
            <a:ext cx="2235818" cy="59709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sz="2000" dirty="0">
                <a:solidFill>
                  <a:srgbClr val="1F497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2000" dirty="0">
                <a:solidFill>
                  <a:srgbClr val="1F497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线性</a:t>
            </a:r>
            <a:r>
              <a:rPr lang="en-GB" altLang="zh-CN" sz="2000" dirty="0">
                <a:solidFill>
                  <a:srgbClr val="1F497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SVM</a:t>
            </a:r>
            <a:endParaRPr lang="zh-CN" altLang="en-US" sz="2000" dirty="0">
              <a:solidFill>
                <a:srgbClr val="1F497D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EFEA78-A807-41BF-9FAB-48CED9F852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236614" y="2747513"/>
            <a:ext cx="4329577" cy="389660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0AB3986-5FB5-45B2-BD7E-B0C0B2F55359}"/>
              </a:ext>
            </a:extLst>
          </p:cNvPr>
          <p:cNvSpPr txBox="1"/>
          <p:nvPr/>
        </p:nvSpPr>
        <p:spPr>
          <a:xfrm>
            <a:off x="6597099" y="4980057"/>
            <a:ext cx="21810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显然不能对数据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进行合理分类</a:t>
            </a:r>
          </a:p>
        </p:txBody>
      </p:sp>
    </p:spTree>
    <p:extLst>
      <p:ext uri="{BB962C8B-B14F-4D97-AF65-F5344CB8AC3E}">
        <p14:creationId xmlns:p14="http://schemas.microsoft.com/office/powerpoint/2010/main" val="208203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基本概念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8</a:t>
            </a:fld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8A0D57-042F-42CB-A51D-80E23D04659F}"/>
              </a:ext>
            </a:extLst>
          </p:cNvPr>
          <p:cNvSpPr txBox="1"/>
          <p:nvPr/>
        </p:nvSpPr>
        <p:spPr>
          <a:xfrm>
            <a:off x="798482" y="1738248"/>
            <a:ext cx="4634602" cy="49962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342900" indent="-342900">
              <a:buFont typeface="Arial" panose="020B0604020202020204" pitchFamily="34" charset="0"/>
              <a:buChar char="•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哪一条是</a:t>
            </a:r>
            <a:r>
              <a:rPr lang="zh-CN" altLang="en-US" sz="2000" b="1" dirty="0"/>
              <a:t>最优分隔超平面</a:t>
            </a:r>
            <a:r>
              <a:rPr lang="zh-CN" altLang="en-US" sz="2000" dirty="0"/>
              <a:t>？为什么？</a:t>
            </a:r>
            <a:endParaRPr lang="en-US" altLang="zh-CN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6ADE84C-ED85-4C51-8C1B-0E865593B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915" y="2416190"/>
            <a:ext cx="4148168" cy="3486175"/>
          </a:xfrm>
          <a:prstGeom prst="rect">
            <a:avLst/>
          </a:prstGeom>
        </p:spPr>
      </p:pic>
      <p:sp>
        <p:nvSpPr>
          <p:cNvPr id="10" name="页脚占位符 4">
            <a:extLst>
              <a:ext uri="{FF2B5EF4-FFF2-40B4-BE49-F238E27FC236}">
                <a16:creationId xmlns:a16="http://schemas.microsoft.com/office/drawing/2014/main" id="{5F284388-4EC7-45DD-9F89-115560E910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9736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非线性支持向量机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试一试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使用非线性支持向量机对案例数据进行分类。</a:t>
            </a:r>
            <a:endParaRPr lang="en-US" altLang="zh-CN" sz="2000" dirty="0"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80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EB12B4C-0D59-4B1D-BC43-970806C64535}"/>
              </a:ext>
            </a:extLst>
          </p:cNvPr>
          <p:cNvSpPr/>
          <p:nvPr/>
        </p:nvSpPr>
        <p:spPr>
          <a:xfrm>
            <a:off x="6542320" y="1917510"/>
            <a:ext cx="2235818" cy="59709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sz="2000" dirty="0">
                <a:solidFill>
                  <a:srgbClr val="1F497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sz="2000" dirty="0">
                <a:solidFill>
                  <a:srgbClr val="1F497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训练非线性</a:t>
            </a:r>
            <a:r>
              <a:rPr lang="en-US" altLang="zh-CN" sz="2000" dirty="0">
                <a:solidFill>
                  <a:srgbClr val="1F497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SVM</a:t>
            </a:r>
            <a:endParaRPr lang="zh-CN" altLang="en-US" sz="2000" dirty="0">
              <a:solidFill>
                <a:srgbClr val="1F497D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1FAF99F-F2E4-45C6-A959-4D5F3C89726D}"/>
              </a:ext>
            </a:extLst>
          </p:cNvPr>
          <p:cNvSpPr/>
          <p:nvPr/>
        </p:nvSpPr>
        <p:spPr>
          <a:xfrm>
            <a:off x="527776" y="2808238"/>
            <a:ext cx="683726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altLang="zh-CN" sz="1600" dirty="0">
                <a:solidFill>
                  <a:srgbClr val="444444"/>
                </a:solidFill>
                <a:latin typeface="Consolas" panose="020B0609020204030204" pitchFamily="49" charset="0"/>
              </a:rPr>
            </a:br>
            <a:r>
              <a:rPr lang="en-US" altLang="zh-CN" sz="1600" dirty="0">
                <a:solidFill>
                  <a:srgbClr val="AF00DB"/>
                </a:solidFill>
                <a:latin typeface="Consolas" panose="020B0609020204030204" pitchFamily="49" charset="0"/>
              </a:rPr>
              <a:t>from</a:t>
            </a:r>
            <a:r>
              <a:rPr lang="en-US" altLang="zh-CN" sz="16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dirty="0" err="1">
                <a:solidFill>
                  <a:srgbClr val="444444"/>
                </a:solidFill>
                <a:latin typeface="Consolas" panose="020B0609020204030204" pitchFamily="49" charset="0"/>
              </a:rPr>
              <a:t>sklearn.preprocessing</a:t>
            </a:r>
            <a:r>
              <a:rPr lang="en-US" altLang="zh-CN" sz="16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dirty="0">
                <a:solidFill>
                  <a:srgbClr val="AF00DB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16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dirty="0" err="1">
                <a:solidFill>
                  <a:srgbClr val="444444"/>
                </a:solidFill>
                <a:latin typeface="Consolas" panose="020B0609020204030204" pitchFamily="49" charset="0"/>
              </a:rPr>
              <a:t>StandardScaler</a:t>
            </a:r>
            <a:endParaRPr lang="en-US" altLang="zh-CN" sz="1600" dirty="0">
              <a:solidFill>
                <a:srgbClr val="444444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AF00DB"/>
                </a:solidFill>
                <a:latin typeface="Consolas" panose="020B0609020204030204" pitchFamily="49" charset="0"/>
              </a:rPr>
              <a:t>from</a:t>
            </a:r>
            <a:r>
              <a:rPr lang="en-US" altLang="zh-CN" sz="16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dirty="0" err="1">
                <a:solidFill>
                  <a:srgbClr val="444444"/>
                </a:solidFill>
                <a:latin typeface="Consolas" panose="020B0609020204030204" pitchFamily="49" charset="0"/>
              </a:rPr>
              <a:t>sklearn.svm</a:t>
            </a:r>
            <a:r>
              <a:rPr lang="en-US" altLang="zh-CN" sz="16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dirty="0">
                <a:solidFill>
                  <a:srgbClr val="AF00DB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1600" dirty="0">
                <a:solidFill>
                  <a:srgbClr val="444444"/>
                </a:solidFill>
                <a:latin typeface="Consolas" panose="020B0609020204030204" pitchFamily="49" charset="0"/>
              </a:rPr>
              <a:t> SVC</a:t>
            </a:r>
          </a:p>
          <a:p>
            <a:endParaRPr lang="en-US" altLang="zh-CN" sz="1600" dirty="0">
              <a:solidFill>
                <a:srgbClr val="444444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 </a:t>
            </a:r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数据标准化</a:t>
            </a:r>
            <a:br>
              <a:rPr lang="en-US" altLang="zh-CN" sz="1600" dirty="0">
                <a:solidFill>
                  <a:srgbClr val="444444"/>
                </a:solidFill>
                <a:latin typeface="Consolas" panose="020B0609020204030204" pitchFamily="49" charset="0"/>
              </a:rPr>
            </a:br>
            <a:r>
              <a:rPr lang="en-US" altLang="zh-CN" sz="1600" dirty="0">
                <a:solidFill>
                  <a:srgbClr val="444444"/>
                </a:solidFill>
                <a:latin typeface="Consolas" panose="020B0609020204030204" pitchFamily="49" charset="0"/>
              </a:rPr>
              <a:t>X_ 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dirty="0" err="1">
                <a:solidFill>
                  <a:srgbClr val="444444"/>
                </a:solidFill>
                <a:latin typeface="Consolas" panose="020B0609020204030204" pitchFamily="49" charset="0"/>
              </a:rPr>
              <a:t>StandardScaler</a:t>
            </a:r>
            <a:r>
              <a:rPr lang="en-US" altLang="zh-CN" sz="1600" dirty="0">
                <a:solidFill>
                  <a:srgbClr val="444444"/>
                </a:solidFill>
                <a:latin typeface="Consolas" panose="020B0609020204030204" pitchFamily="49" charset="0"/>
              </a:rPr>
              <a:t>().</a:t>
            </a:r>
            <a:r>
              <a:rPr lang="en-US" altLang="zh-CN" sz="1600" dirty="0" err="1">
                <a:solidFill>
                  <a:srgbClr val="444444"/>
                </a:solidFill>
                <a:latin typeface="Consolas" panose="020B0609020204030204" pitchFamily="49" charset="0"/>
              </a:rPr>
              <a:t>fit_transform</a:t>
            </a:r>
            <a:r>
              <a:rPr lang="en-US" altLang="zh-CN" sz="1600" dirty="0">
                <a:solidFill>
                  <a:srgbClr val="444444"/>
                </a:solidFill>
                <a:latin typeface="Consolas" panose="020B0609020204030204" pitchFamily="49" charset="0"/>
              </a:rPr>
              <a:t>(X)</a:t>
            </a:r>
          </a:p>
          <a:p>
            <a:r>
              <a:rPr lang="en-US" altLang="zh-CN" sz="1600" dirty="0">
                <a:solidFill>
                  <a:srgbClr val="444444"/>
                </a:solidFill>
                <a:latin typeface="Consolas" panose="020B0609020204030204" pitchFamily="49" charset="0"/>
              </a:rPr>
              <a:t>data 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 dirty="0">
                <a:solidFill>
                  <a:srgbClr val="444444"/>
                </a:solidFill>
                <a:latin typeface="Consolas" panose="020B0609020204030204" pitchFamily="49" charset="0"/>
              </a:rPr>
              <a:t> X_, y</a:t>
            </a:r>
          </a:p>
          <a:p>
            <a:endParaRPr lang="en-US" altLang="zh-CN" sz="1600" dirty="0">
              <a:solidFill>
                <a:srgbClr val="444444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 </a:t>
            </a:r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构建非线性支持向量机，训练模型</a:t>
            </a:r>
            <a:br>
              <a:rPr lang="en-US" altLang="zh-CN" sz="1600" dirty="0">
                <a:solidFill>
                  <a:srgbClr val="444444"/>
                </a:solidFill>
                <a:latin typeface="Consolas" panose="020B0609020204030204" pitchFamily="49" charset="0"/>
              </a:rPr>
            </a:br>
            <a:r>
              <a:rPr lang="en-US" altLang="zh-CN" sz="1600" dirty="0" err="1">
                <a:solidFill>
                  <a:srgbClr val="444444"/>
                </a:solidFill>
                <a:latin typeface="Consolas" panose="020B0609020204030204" pitchFamily="49" charset="0"/>
              </a:rPr>
              <a:t>clf</a:t>
            </a:r>
            <a:r>
              <a:rPr lang="en-US" altLang="zh-CN" sz="16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 dirty="0">
                <a:solidFill>
                  <a:srgbClr val="444444"/>
                </a:solidFill>
                <a:latin typeface="Consolas" panose="020B0609020204030204" pitchFamily="49" charset="0"/>
              </a:rPr>
              <a:t> SVC(</a:t>
            </a:r>
            <a:r>
              <a:rPr lang="en-US" altLang="zh-CN" sz="1600" b="1" dirty="0">
                <a:solidFill>
                  <a:srgbClr val="001080"/>
                </a:solidFill>
                <a:latin typeface="Consolas" panose="020B0609020204030204" pitchFamily="49" charset="0"/>
              </a:rPr>
              <a:t>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 b="1" dirty="0">
                <a:solidFill>
                  <a:srgbClr val="444444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44444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kernel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rbf</a:t>
            </a:r>
            <a:r>
              <a:rPr lang="en-US" altLang="zh-CN" sz="16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1600" dirty="0">
                <a:solidFill>
                  <a:srgbClr val="44444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 dirty="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en-US" altLang="zh-CN" sz="1600" dirty="0">
                <a:solidFill>
                  <a:srgbClr val="44444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 err="1">
                <a:solidFill>
                  <a:srgbClr val="444444"/>
                </a:solidFill>
                <a:latin typeface="Consolas" panose="020B0609020204030204" pitchFamily="49" charset="0"/>
              </a:rPr>
              <a:t>clf.fit</a:t>
            </a:r>
            <a:r>
              <a:rPr lang="en-US" altLang="zh-CN" sz="1600" dirty="0">
                <a:solidFill>
                  <a:srgbClr val="444444"/>
                </a:solidFill>
                <a:latin typeface="Consolas" panose="020B0609020204030204" pitchFamily="49" charset="0"/>
              </a:rPr>
              <a:t>(X_, y)</a:t>
            </a:r>
            <a:endParaRPr lang="en-US" altLang="zh-CN" sz="1600" b="0" dirty="0">
              <a:solidFill>
                <a:srgbClr val="44444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71415320-EF52-44C6-A17C-8D2F7636A34B}"/>
              </a:ext>
            </a:extLst>
          </p:cNvPr>
          <p:cNvSpPr/>
          <p:nvPr/>
        </p:nvSpPr>
        <p:spPr>
          <a:xfrm>
            <a:off x="2206316" y="4844843"/>
            <a:ext cx="1587762" cy="696036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BBEAD944-EF65-4507-B52F-C6E669C064A1}"/>
              </a:ext>
            </a:extLst>
          </p:cNvPr>
          <p:cNvCxnSpPr>
            <a:cxnSpLocks/>
            <a:stCxn id="2" idx="4"/>
            <a:endCxn id="12" idx="1"/>
          </p:cNvCxnSpPr>
          <p:nvPr/>
        </p:nvCxnSpPr>
        <p:spPr>
          <a:xfrm>
            <a:off x="3000197" y="5540879"/>
            <a:ext cx="630107" cy="46217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758AD604-2778-4971-A4B6-BF94418E92B4}"/>
              </a:ext>
            </a:extLst>
          </p:cNvPr>
          <p:cNvSpPr txBox="1"/>
          <p:nvPr/>
        </p:nvSpPr>
        <p:spPr>
          <a:xfrm>
            <a:off x="3630304" y="5802999"/>
            <a:ext cx="2784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设置了核函数！</a:t>
            </a:r>
          </a:p>
        </p:txBody>
      </p:sp>
    </p:spTree>
    <p:extLst>
      <p:ext uri="{BB962C8B-B14F-4D97-AF65-F5344CB8AC3E}">
        <p14:creationId xmlns:p14="http://schemas.microsoft.com/office/powerpoint/2010/main" val="307585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非线性支持向量机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试一试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使用非线性支持向量机对案例数据进行分类。</a:t>
            </a:r>
            <a:endParaRPr lang="en-US" altLang="zh-CN" sz="2000" dirty="0"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81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EB12B4C-0D59-4B1D-BC43-970806C64535}"/>
              </a:ext>
            </a:extLst>
          </p:cNvPr>
          <p:cNvSpPr/>
          <p:nvPr/>
        </p:nvSpPr>
        <p:spPr>
          <a:xfrm>
            <a:off x="6542320" y="1917510"/>
            <a:ext cx="2235818" cy="59709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sz="2000" dirty="0">
                <a:solidFill>
                  <a:srgbClr val="1F497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</a:t>
            </a:r>
            <a:r>
              <a:rPr lang="zh-CN" altLang="en-US" sz="2000" dirty="0">
                <a:solidFill>
                  <a:srgbClr val="1F497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查看分类结果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8A4D2DE-8FF2-49AC-96B9-D082572293A0}"/>
              </a:ext>
            </a:extLst>
          </p:cNvPr>
          <p:cNvSpPr/>
          <p:nvPr/>
        </p:nvSpPr>
        <p:spPr>
          <a:xfrm>
            <a:off x="585540" y="2393105"/>
            <a:ext cx="797292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</a:br>
            <a:r>
              <a:rPr lang="en-US" altLang="zh-CN" sz="1400" dirty="0">
                <a:solidFill>
                  <a:srgbClr val="0000D8"/>
                </a:solidFill>
                <a:latin typeface="Consolas" panose="020B0609020204030204" pitchFamily="49" charset="0"/>
              </a:rPr>
              <a:t>def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 err="1">
                <a:solidFill>
                  <a:srgbClr val="795E26"/>
                </a:solidFill>
                <a:latin typeface="Consolas" panose="020B0609020204030204" pitchFamily="49" charset="0"/>
              </a:rPr>
              <a:t>plot_predicted_proba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data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clf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h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0.02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X, y 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data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x_min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x_max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X[:, 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].min() 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.5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 X[:, 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].max() 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.5</a:t>
            </a:r>
            <a:endParaRPr lang="en-US" altLang="zh-CN" sz="1400" dirty="0">
              <a:solidFill>
                <a:srgbClr val="444444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y_min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y_max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X[:, 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].min() 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.5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 X[:, 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].max() 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.5</a:t>
            </a:r>
            <a:endParaRPr lang="en-US" altLang="zh-CN" sz="1400" dirty="0">
              <a:solidFill>
                <a:srgbClr val="444444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xx,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yy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np.meshgrid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np.arange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x_min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x_max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 h),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                    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np.arange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y_min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y_max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 h))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Z 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clf.predict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np.c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_[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xx.ravel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(),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yy.ravel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()])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Z 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Z.reshape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xx.shape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plt.figure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figsize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plt.contourf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(xx,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yy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 Z, </a:t>
            </a:r>
            <a:r>
              <a:rPr lang="en-US" altLang="zh-CN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cmap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plt.cm.RdBu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alpha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.8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sns.scatterplot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(X[:, 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], X[:, </a:t>
            </a:r>
            <a:r>
              <a:rPr lang="en-US" altLang="zh-CN" sz="14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], 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hue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y, 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legend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A31515"/>
                </a:solidFill>
                <a:latin typeface="Consolas" panose="020B0609020204030204" pitchFamily="49" charset="0"/>
              </a:rPr>
              <a:t>'full'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plt.xlim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x_min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x_max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plt.ylim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y_min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y_max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plt.show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</a:t>
            </a:r>
          </a:p>
          <a:p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plot_predicted_proba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(data, </a:t>
            </a:r>
            <a:r>
              <a:rPr lang="en-US" altLang="zh-CN" sz="1400" dirty="0" err="1">
                <a:solidFill>
                  <a:srgbClr val="444444"/>
                </a:solidFill>
                <a:latin typeface="Consolas" panose="020B0609020204030204" pitchFamily="49" charset="0"/>
              </a:rPr>
              <a:t>clf</a:t>
            </a:r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Consolas" panose="020B0609020204030204" pitchFamily="49" charset="0"/>
              </a:rPr>
              <a:t>    </a:t>
            </a:r>
            <a:endParaRPr lang="en-US" altLang="zh-CN" sz="1400" b="0" dirty="0">
              <a:solidFill>
                <a:srgbClr val="44444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30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非线性支持向量机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试一试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使用非线性支持向量机对案例数据进行分类。</a:t>
            </a:r>
            <a:endParaRPr lang="en-US" altLang="zh-CN" sz="2000" dirty="0"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82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EB12B4C-0D59-4B1D-BC43-970806C64535}"/>
              </a:ext>
            </a:extLst>
          </p:cNvPr>
          <p:cNvSpPr/>
          <p:nvPr/>
        </p:nvSpPr>
        <p:spPr>
          <a:xfrm>
            <a:off x="6542320" y="1917510"/>
            <a:ext cx="2235818" cy="59709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sz="2000" dirty="0">
                <a:solidFill>
                  <a:srgbClr val="1F497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</a:t>
            </a:r>
            <a:r>
              <a:rPr lang="zh-CN" altLang="en-US" sz="2000" dirty="0">
                <a:solidFill>
                  <a:srgbClr val="1F497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查看分类结果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9DF26ED-38B2-45B1-934A-4AC37B336A5F}"/>
              </a:ext>
            </a:extLst>
          </p:cNvPr>
          <p:cNvSpPr txBox="1"/>
          <p:nvPr/>
        </p:nvSpPr>
        <p:spPr>
          <a:xfrm>
            <a:off x="6701050" y="4913418"/>
            <a:ext cx="2144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Bingo~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4D9B5FE-455E-46C3-AA7D-BA0AA36375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79"/>
          <a:stretch/>
        </p:blipFill>
        <p:spPr>
          <a:xfrm>
            <a:off x="2407211" y="2761952"/>
            <a:ext cx="4329577" cy="392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6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学习目标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了解支持向量机的基本概念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掌握线性可分支持向量机模型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掌握软间隔支持向量机模型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理解非线性支持向量机中的核函数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b="1" dirty="0">
                <a:cs typeface="Times New Roman" panose="02020603050405020304" pitchFamily="18" charset="0"/>
              </a:rPr>
              <a:t> 介绍序列最小优化算法（阅读内容）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83</a:t>
            </a:fld>
            <a:endParaRPr lang="en-US" altLang="zh-CN" dirty="0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6B199E36-FA79-445A-B5F0-5C1794CBE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4815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支持向量机模型求解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84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D77C8F42-20AA-4686-9710-3A72AE1A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524000"/>
            <a:ext cx="8229599" cy="4883624"/>
          </a:xfrm>
        </p:spPr>
        <p:txBody>
          <a:bodyPr/>
          <a:lstStyle/>
          <a:p>
            <a:pPr algn="just" hangingPunct="1"/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 序列最小优化（</a:t>
            </a:r>
            <a:r>
              <a:rPr lang="en-US" altLang="zh-CN" dirty="0">
                <a:solidFill>
                  <a:srgbClr val="0070C0"/>
                </a:solidFill>
                <a:cs typeface="Times New Roman" panose="02020603050405020304" pitchFamily="18" charset="0"/>
              </a:rPr>
              <a:t>SMO</a:t>
            </a:r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）算法（阅读内容）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cs typeface="Times New Roman" panose="02020603050405020304" pitchFamily="18" charset="0"/>
              </a:rPr>
              <a:t>非线性支持向量机的对偶问题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 lvl="1" algn="just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dirty="0">
              <a:cs typeface="Times New Roman" panose="02020603050405020304" pitchFamily="18" charset="0"/>
            </a:endParaRPr>
          </a:p>
          <a:p>
            <a:pPr lvl="1" algn="just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dirty="0">
              <a:cs typeface="Times New Roman" panose="02020603050405020304" pitchFamily="18" charset="0"/>
            </a:endParaRPr>
          </a:p>
          <a:p>
            <a:pPr lvl="1" algn="just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dirty="0">
              <a:cs typeface="Times New Roman" panose="02020603050405020304" pitchFamily="18" charset="0"/>
            </a:endParaRPr>
          </a:p>
          <a:p>
            <a:pPr lvl="1" algn="just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dirty="0">
              <a:cs typeface="Times New Roman" panose="02020603050405020304" pitchFamily="18" charset="0"/>
            </a:endParaRPr>
          </a:p>
          <a:p>
            <a:pPr lvl="1" algn="just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dirty="0">
              <a:cs typeface="Times New Roman" panose="02020603050405020304" pitchFamily="18" charset="0"/>
            </a:endParaRPr>
          </a:p>
          <a:p>
            <a:pPr lvl="1" algn="just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cs typeface="Times New Roman" panose="02020603050405020304" pitchFamily="18" charset="0"/>
              </a:rPr>
              <a:t> 决策变量数 </a:t>
            </a:r>
            <a:r>
              <a:rPr lang="en-US" altLang="zh-CN" dirty="0">
                <a:cs typeface="Times New Roman" panose="02020603050405020304" pitchFamily="18" charset="0"/>
              </a:rPr>
              <a:t>= </a:t>
            </a:r>
            <a:r>
              <a:rPr lang="zh-CN" altLang="en-US" dirty="0">
                <a:cs typeface="Times New Roman" panose="02020603050405020304" pitchFamily="18" charset="0"/>
              </a:rPr>
              <a:t>样本数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lvl="1" algn="just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cs typeface="Times New Roman" panose="02020603050405020304" pitchFamily="18" charset="0"/>
              </a:rPr>
              <a:t> 采用通用二次规划程序求解计算效率低</a:t>
            </a:r>
            <a:endParaRPr lang="en-US" altLang="zh-CN" dirty="0"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5D67CAE-5EBF-43B0-88D1-F146B6B8A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897" y="2644994"/>
            <a:ext cx="4272761" cy="224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79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支持向量机模型求解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85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2">
                <a:extLst>
                  <a:ext uri="{FF2B5EF4-FFF2-40B4-BE49-F238E27FC236}">
                    <a16:creationId xmlns:a16="http://schemas.microsoft.com/office/drawing/2014/main" id="{D77C8F42-20AA-4686-9710-3A72AE1A33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524000"/>
                <a:ext cx="8229599" cy="4883624"/>
              </a:xfrm>
            </p:spPr>
            <p:txBody>
              <a:bodyPr/>
              <a:lstStyle/>
              <a:p>
                <a:pPr algn="just" hangingPunct="1"/>
                <a:r>
                  <a:rPr lang="zh-CN" altLang="en-US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 序列最小优化（</a:t>
                </a:r>
                <a:r>
                  <a:rPr lang="en-US" altLang="zh-CN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SMO</a:t>
                </a:r>
                <a:r>
                  <a:rPr lang="zh-CN" altLang="en-US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）算法（阅读内容）</a:t>
                </a:r>
                <a:endPara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algn="just" hangingPunct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sz="2000" b="1" dirty="0"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b="1" dirty="0">
                    <a:cs typeface="Times New Roman" panose="02020603050405020304" pitchFamily="18" charset="0"/>
                  </a:rPr>
                  <a:t>坐标上升（下降）法</a:t>
                </a:r>
                <a:endParaRPr lang="en-US" altLang="zh-CN" sz="2000" b="1" dirty="0">
                  <a:cs typeface="Times New Roman" panose="02020603050405020304" pitchFamily="18" charset="0"/>
                </a:endParaRPr>
              </a:p>
              <a:p>
                <a:pPr lvl="1" algn="just" hangingPunct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dirty="0">
                    <a:cs typeface="Times New Roman" panose="02020603050405020304" pitchFamily="18" charset="0"/>
                  </a:rPr>
                  <a:t> 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每次只优化一个变量</a:t>
                </a:r>
                <a:endParaRPr lang="en-US" altLang="zh-CN" dirty="0">
                  <a:cs typeface="Times New Roman" panose="02020603050405020304" pitchFamily="18" charset="0"/>
                </a:endParaRPr>
              </a:p>
              <a:p>
                <a:pPr lvl="1" algn="just" hangingPunct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dirty="0">
                    <a:cs typeface="Times New Roman" panose="02020603050405020304" pitchFamily="18" charset="0"/>
                  </a:rPr>
                  <a:t> 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记优化目标函数为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max</m:t>
                        </m:r>
                      </m:e>
                      <m:lim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𝜶</m:t>
                        </m:r>
                      </m:lim>
                    </m:limLow>
                    <m:r>
                      <a:rPr lang="zh-CN" altLang="en-US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dirty="0">
                  <a:cs typeface="Times New Roman" panose="02020603050405020304" pitchFamily="18" charset="0"/>
                </a:endParaRPr>
              </a:p>
              <a:p>
                <a:pPr lvl="1" algn="just" hangingPunct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endParaRPr lang="en-US" altLang="zh-CN" dirty="0">
                  <a:cs typeface="Times New Roman" panose="02020603050405020304" pitchFamily="18" charset="0"/>
                </a:endParaRPr>
              </a:p>
              <a:p>
                <a:pPr lvl="1" algn="just" hangingPunct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dirty="0">
                    <a:cs typeface="Times New Roman" panose="02020603050405020304" pitchFamily="18" charset="0"/>
                  </a:rPr>
                  <a:t> While 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未收敛：</a:t>
                </a:r>
                <a:endParaRPr lang="en-US" altLang="zh-CN" dirty="0">
                  <a:cs typeface="Times New Roman" panose="02020603050405020304" pitchFamily="18" charset="0"/>
                </a:endParaRPr>
              </a:p>
              <a:p>
                <a:pPr lvl="2" algn="just" hangingPunct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sz="2000" dirty="0">
                    <a:cs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=1,2,…,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zh-CN" altLang="en-US" sz="2000" dirty="0">
                    <a:cs typeface="Times New Roman" panose="02020603050405020304" pitchFamily="18" charset="0"/>
                  </a:rPr>
                  <a:t>：</a:t>
                </a:r>
                <a:endParaRPr lang="en-US" altLang="zh-CN" sz="2000" dirty="0">
                  <a:cs typeface="Times New Roman" panose="02020603050405020304" pitchFamily="18" charset="0"/>
                </a:endParaRPr>
              </a:p>
              <a:p>
                <a:pPr lvl="3" algn="just" hangingPunct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sz="20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limLow>
                      <m:limLow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0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arg</m:t>
                        </m:r>
                        <m:r>
                          <m:rPr>
                            <m:sty m:val="p"/>
                          </m:rPr>
                          <a:rPr lang="en-US" altLang="zh-CN" sz="2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max</m:t>
                        </m:r>
                      </m:e>
                      <m:lim>
                        <m:r>
                          <a:rPr lang="en-US" altLang="zh-CN" sz="2000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lim>
                    </m:limLow>
                    <m:r>
                      <a:rPr lang="zh-CN" alt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内容占位符 2">
                <a:extLst>
                  <a:ext uri="{FF2B5EF4-FFF2-40B4-BE49-F238E27FC236}">
                    <a16:creationId xmlns:a16="http://schemas.microsoft.com/office/drawing/2014/main" id="{D77C8F42-20AA-4686-9710-3A72AE1A33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524000"/>
                <a:ext cx="8229599" cy="4883624"/>
              </a:xfrm>
              <a:blipFill>
                <a:blip r:embed="rId2"/>
                <a:stretch>
                  <a:fillRect l="-667" t="-9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650" name="Picture 2" descr="Coordinate descent - Wikipedia">
            <a:extLst>
              <a:ext uri="{FF2B5EF4-FFF2-40B4-BE49-F238E27FC236}">
                <a16:creationId xmlns:a16="http://schemas.microsoft.com/office/drawing/2014/main" id="{5CD8606A-C26B-4411-AC4F-FD8906062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649" y="1651909"/>
            <a:ext cx="4030437" cy="403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90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支持向量机模型求解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86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D77C8F42-20AA-4686-9710-3A72AE1A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524000"/>
            <a:ext cx="8229599" cy="1111023"/>
          </a:xfrm>
        </p:spPr>
        <p:txBody>
          <a:bodyPr/>
          <a:lstStyle/>
          <a:p>
            <a:pPr algn="just" hangingPunct="1"/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 序列最小优化（</a:t>
            </a:r>
            <a:r>
              <a:rPr lang="en-US" altLang="zh-CN" dirty="0">
                <a:solidFill>
                  <a:srgbClr val="0070C0"/>
                </a:solidFill>
                <a:cs typeface="Times New Roman" panose="02020603050405020304" pitchFamily="18" charset="0"/>
              </a:rPr>
              <a:t>SMO</a:t>
            </a:r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）算法（阅读内容）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cs typeface="Times New Roman" panose="02020603050405020304" pitchFamily="18" charset="0"/>
              </a:rPr>
              <a:t>坐标上升（下降）法是否适用于支持向量机求解？</a:t>
            </a:r>
            <a:endParaRPr lang="en-US" altLang="zh-CN" sz="2000" b="1" dirty="0">
              <a:cs typeface="Times New Roman" panose="02020603050405020304" pitchFamily="18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A89FFCB-A576-411C-8439-E4C6DDE6170B}"/>
              </a:ext>
            </a:extLst>
          </p:cNvPr>
          <p:cNvGrpSpPr/>
          <p:nvPr/>
        </p:nvGrpSpPr>
        <p:grpSpPr>
          <a:xfrm>
            <a:off x="1452789" y="2981834"/>
            <a:ext cx="6022068" cy="3136291"/>
            <a:chOff x="1452789" y="2981834"/>
            <a:chExt cx="6022068" cy="3136291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52098B84-D917-4146-8162-E03C47131679}"/>
                </a:ext>
              </a:extLst>
            </p:cNvPr>
            <p:cNvGrpSpPr/>
            <p:nvPr/>
          </p:nvGrpSpPr>
          <p:grpSpPr>
            <a:xfrm>
              <a:off x="2032219" y="2981834"/>
              <a:ext cx="4144749" cy="1076325"/>
              <a:chOff x="1213303" y="2735035"/>
              <a:chExt cx="4144749" cy="1076325"/>
            </a:xfrm>
          </p:grpSpPr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2" name="对象 1">
                    <a:extLst>
                      <a:ext uri="{FF2B5EF4-FFF2-40B4-BE49-F238E27FC236}">
                        <a16:creationId xmlns:a16="http://schemas.microsoft.com/office/drawing/2014/main" id="{DC875FEC-74CC-45A4-A9FC-2101A1D978AF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812534472"/>
                      </p:ext>
                    </p:extLst>
                  </p:nvPr>
                </p:nvGraphicFramePr>
                <p:xfrm>
                  <a:off x="3785944" y="2765537"/>
                  <a:ext cx="1572108" cy="101532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name="Equation" r:id="rId3" imgW="609480" imgH="393480" progId="Equation.DSMT4">
                          <p:embed/>
                        </p:oleObj>
                      </mc:Choice>
                      <mc:Fallback>
                        <p:oleObj name="Equation" r:id="rId3" imgW="609480" imgH="393480" progId="Equation.DSMT4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4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785944" y="2765537"/>
                                <a:ext cx="1572108" cy="101532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2" name="对象 1">
                    <a:extLst>
                      <a:ext uri="{FF2B5EF4-FFF2-40B4-BE49-F238E27FC236}">
                        <a16:creationId xmlns:a16="http://schemas.microsoft.com/office/drawing/2014/main" id="{DC875FEC-74CC-45A4-A9FC-2101A1D978AF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812534472"/>
                      </p:ext>
                    </p:extLst>
                  </p:nvPr>
                </p:nvGraphicFramePr>
                <p:xfrm>
                  <a:off x="3785944" y="2765537"/>
                  <a:ext cx="1572108" cy="101532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0736" name="Equation" r:id="rId5" imgW="609480" imgH="393480" progId="Equation.DSMT4">
                          <p:embed/>
                        </p:oleObj>
                      </mc:Choice>
                      <mc:Fallback>
                        <p:oleObj name="Equation" r:id="rId5" imgW="609480" imgH="393480" progId="Equation.DSMT4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6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785944" y="2765537"/>
                                <a:ext cx="1572108" cy="101532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968FB445-99EE-44F0-A4FA-B753F029FC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3303" y="2735035"/>
                <a:ext cx="1076325" cy="1076325"/>
              </a:xfrm>
              <a:prstGeom prst="rect">
                <a:avLst/>
              </a:prstGeom>
            </p:spPr>
          </p:pic>
          <p:sp>
            <p:nvSpPr>
              <p:cNvPr id="10" name="箭头: 右 9">
                <a:extLst>
                  <a:ext uri="{FF2B5EF4-FFF2-40B4-BE49-F238E27FC236}">
                    <a16:creationId xmlns:a16="http://schemas.microsoft.com/office/drawing/2014/main" id="{ABF71143-8D8B-4259-9562-0ED37B4A82AD}"/>
                  </a:ext>
                </a:extLst>
              </p:cNvPr>
              <p:cNvSpPr/>
              <p:nvPr/>
            </p:nvSpPr>
            <p:spPr>
              <a:xfrm>
                <a:off x="2780157" y="3163433"/>
                <a:ext cx="515257" cy="30842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1A8D048E-46C6-458B-A676-DD06FDAF808A}"/>
                    </a:ext>
                  </a:extLst>
                </p:cNvPr>
                <p:cNvSpPr txBox="1"/>
                <p:nvPr/>
              </p:nvSpPr>
              <p:spPr>
                <a:xfrm>
                  <a:off x="1452789" y="4435472"/>
                  <a:ext cx="6022068" cy="9658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例如，我们希望更新变量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zh-CN" altLang="en-US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，但受上面的约束影响，有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，</m:t>
                      </m:r>
                    </m:oMath>
                  </a14:m>
                  <a:r>
                    <a:rPr lang="zh-CN" altLang="en-US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因此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zh-CN" altLang="en-US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被固定住，无法更新。</a:t>
                  </a:r>
                  <a:endPara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1A8D048E-46C6-458B-A676-DD06FDAF80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2789" y="4435472"/>
                  <a:ext cx="6022068" cy="965842"/>
                </a:xfrm>
                <a:prstGeom prst="rect">
                  <a:avLst/>
                </a:prstGeom>
                <a:blipFill>
                  <a:blip r:embed="rId8"/>
                  <a:stretch>
                    <a:fillRect l="-1012" r="-5263" b="-7594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BC2BF49-3A3C-4E9C-A44E-94C3CDAB66DC}"/>
                </a:ext>
              </a:extLst>
            </p:cNvPr>
            <p:cNvSpPr/>
            <p:nvPr/>
          </p:nvSpPr>
          <p:spPr>
            <a:xfrm>
              <a:off x="3730289" y="5718015"/>
              <a:ext cx="146706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如何解决？</a:t>
              </a:r>
              <a:endParaRPr lang="zh-CN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72845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支持向量机模型求解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87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2">
                <a:extLst>
                  <a:ext uri="{FF2B5EF4-FFF2-40B4-BE49-F238E27FC236}">
                    <a16:creationId xmlns:a16="http://schemas.microsoft.com/office/drawing/2014/main" id="{D77C8F42-20AA-4686-9710-3A72AE1A33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524000"/>
                <a:ext cx="8229599" cy="4999630"/>
              </a:xfrm>
            </p:spPr>
            <p:txBody>
              <a:bodyPr/>
              <a:lstStyle/>
              <a:p>
                <a:pPr algn="just" hangingPunct="1"/>
                <a:r>
                  <a:rPr lang="zh-CN" altLang="en-US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 序列最小优化（</a:t>
                </a:r>
                <a:r>
                  <a:rPr lang="en-US" altLang="zh-CN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SMO</a:t>
                </a:r>
                <a:r>
                  <a:rPr lang="zh-CN" altLang="en-US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）算法（阅读内容）</a:t>
                </a:r>
                <a:endPara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algn="just" hangingPunct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sz="2000" b="1" dirty="0">
                    <a:cs typeface="Times New Roman" panose="02020603050405020304" pitchFamily="18" charset="0"/>
                  </a:rPr>
                  <a:t> SMO</a:t>
                </a:r>
                <a:r>
                  <a:rPr lang="zh-CN" altLang="en-US" sz="2000" b="1" dirty="0"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每次优化两个变量！</a:t>
                </a:r>
                <a:endParaRPr lang="en-US" altLang="zh-CN" sz="2000" dirty="0">
                  <a:cs typeface="Times New Roman" panose="02020603050405020304" pitchFamily="18" charset="0"/>
                </a:endParaRPr>
              </a:p>
              <a:p>
                <a:pPr algn="just" hangingPunct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sz="2000" dirty="0"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每次迭代时，选择两个不同的待优化变量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000" dirty="0">
                    <a:cs typeface="Times New Roman" panose="02020603050405020304" pitchFamily="18" charset="0"/>
                  </a:rPr>
                  <a:t>，固定其他变量，求解使目标函数最优的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000" dirty="0">
                    <a:cs typeface="Times New Roman" panose="02020603050405020304" pitchFamily="18" charset="0"/>
                  </a:rPr>
                  <a:t>。</a:t>
                </a:r>
                <a:endParaRPr lang="en-US" altLang="zh-CN" sz="2000" dirty="0">
                  <a:cs typeface="Times New Roman" panose="02020603050405020304" pitchFamily="18" charset="0"/>
                </a:endParaRPr>
              </a:p>
              <a:p>
                <a:pPr algn="just" hangingPunct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sz="2000" dirty="0"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选择另外两个不同的待优化变量，重复以上步骤，直至目标函数最优值收敛。</a:t>
                </a:r>
                <a:endParaRPr lang="en-US" altLang="zh-CN" sz="20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内容占位符 2">
                <a:extLst>
                  <a:ext uri="{FF2B5EF4-FFF2-40B4-BE49-F238E27FC236}">
                    <a16:creationId xmlns:a16="http://schemas.microsoft.com/office/drawing/2014/main" id="{D77C8F42-20AA-4686-9710-3A72AE1A33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524000"/>
                <a:ext cx="8229599" cy="4999630"/>
              </a:xfrm>
              <a:blipFill>
                <a:blip r:embed="rId2"/>
                <a:stretch>
                  <a:fillRect l="-667" t="-976" r="-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组合 35">
            <a:extLst>
              <a:ext uri="{FF2B5EF4-FFF2-40B4-BE49-F238E27FC236}">
                <a16:creationId xmlns:a16="http://schemas.microsoft.com/office/drawing/2014/main" id="{93B6AFD6-0CD5-4A28-BD88-C2BFDB2D9D12}"/>
              </a:ext>
            </a:extLst>
          </p:cNvPr>
          <p:cNvGrpSpPr/>
          <p:nvPr/>
        </p:nvGrpSpPr>
        <p:grpSpPr>
          <a:xfrm>
            <a:off x="1049139" y="4698992"/>
            <a:ext cx="7045717" cy="1776870"/>
            <a:chOff x="649839" y="4617836"/>
            <a:chExt cx="5590069" cy="1776870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6C161335-86E8-496E-9809-AD3A88B6D027}"/>
                </a:ext>
              </a:extLst>
            </p:cNvPr>
            <p:cNvSpPr/>
            <p:nvPr/>
          </p:nvSpPr>
          <p:spPr>
            <a:xfrm>
              <a:off x="649839" y="4840267"/>
              <a:ext cx="5590069" cy="1554439"/>
            </a:xfrm>
            <a:prstGeom prst="rect">
              <a:avLst/>
            </a:prstGeom>
            <a:noFill/>
            <a:ln>
              <a:solidFill>
                <a:srgbClr val="1F497D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C8C08F6F-CD29-4735-94CA-E87DFBE5163E}"/>
                </a:ext>
              </a:extLst>
            </p:cNvPr>
            <p:cNvSpPr txBox="1"/>
            <p:nvPr/>
          </p:nvSpPr>
          <p:spPr>
            <a:xfrm>
              <a:off x="813906" y="4617836"/>
              <a:ext cx="829463" cy="338554"/>
            </a:xfrm>
            <a:prstGeom prst="rect">
              <a:avLst/>
            </a:prstGeom>
            <a:solidFill>
              <a:srgbClr val="1F497D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关键问题</a:t>
              </a:r>
            </a:p>
          </p:txBody>
        </p:sp>
        <p:sp>
          <p:nvSpPr>
            <p:cNvPr id="39" name="Content Placeholder 2">
              <a:extLst>
                <a:ext uri="{FF2B5EF4-FFF2-40B4-BE49-F238E27FC236}">
                  <a16:creationId xmlns:a16="http://schemas.microsoft.com/office/drawing/2014/main" id="{12169BCF-AB68-4EE6-A37B-D2E46A321E8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49839" y="5031090"/>
              <a:ext cx="5422233" cy="1164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182563" indent="-1825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q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anose="020B0604020202020204" pitchFamily="34" charset="0"/>
                </a:defRPr>
              </a:lvl1pPr>
              <a:lvl2pPr marL="457200" lvl="1" indent="-1825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anose="020B0604020202020204" pitchFamily="34" charset="0"/>
                </a:defRPr>
              </a:lvl2pPr>
              <a:lvl3pPr marL="731838" lvl="2" indent="-1825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anose="05000000000000000000" pitchFamily="2" charset="2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anose="020B0604020202020204" pitchFamily="34" charset="0"/>
                </a:defRPr>
              </a:lvl3pPr>
              <a:lvl4pPr marL="1006475" lvl="3" indent="-1825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anose="05000000000000000000" pitchFamily="2" charset="2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anose="020B0604020202020204" pitchFamily="34" charset="0"/>
                </a:defRPr>
              </a:lvl4pPr>
              <a:lvl5pPr marL="1189038" lvl="4" indent="-13652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anose="05000000000000000000" pitchFamily="2" charset="2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anose="020B0604020202020204" pitchFamily="34" charset="0"/>
                </a:defRPr>
              </a:lvl5pPr>
              <a:lvl6pPr marL="2514600" lvl="5" indent="-228600" algn="l" defTabSz="914400" eaLnBrk="1" fontAlgn="base" latinLnBrk="0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itchFamily="2" charset="2"/>
                <a:buChar char="•"/>
                <a:defRPr sz="1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6pPr>
              <a:lvl7pPr marL="2971800" lvl="6" indent="-228600" algn="l" defTabSz="914400" eaLnBrk="1" fontAlgn="base" latinLnBrk="0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itchFamily="2" charset="2"/>
                <a:buChar char="•"/>
                <a:defRPr sz="1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7pPr>
              <a:lvl8pPr marL="3429000" lvl="7" indent="-228600" algn="l" defTabSz="914400" eaLnBrk="1" fontAlgn="base" latinLnBrk="0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itchFamily="2" charset="2"/>
                <a:buChar char="•"/>
                <a:defRPr sz="1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8pPr>
              <a:lvl9pPr marL="3886200" lvl="8" indent="-228600" algn="l" defTabSz="914400" eaLnBrk="1" fontAlgn="base" latinLnBrk="0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itchFamily="2" charset="2"/>
                <a:buChar char="•"/>
                <a:defRPr sz="1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9pPr>
            </a:lstStyle>
            <a:p>
              <a:pPr marL="457200" indent="-342900" defTabSz="914400">
                <a:lnSpc>
                  <a:spcPct val="150000"/>
                </a:lnSpc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如何同时优化两个变量？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457200" indent="-342900" defTabSz="914400">
                <a:lnSpc>
                  <a:spcPct val="150000"/>
                </a:lnSpc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每一轮迭代选择哪两个变量进行优化？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74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支持向量机模型求解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88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2">
                <a:extLst>
                  <a:ext uri="{FF2B5EF4-FFF2-40B4-BE49-F238E27FC236}">
                    <a16:creationId xmlns:a16="http://schemas.microsoft.com/office/drawing/2014/main" id="{D77C8F42-20AA-4686-9710-3A72AE1A33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524000"/>
                <a:ext cx="8229599" cy="4999630"/>
              </a:xfrm>
            </p:spPr>
            <p:txBody>
              <a:bodyPr/>
              <a:lstStyle/>
              <a:p>
                <a:pPr algn="just" hangingPunct="1"/>
                <a:r>
                  <a:rPr lang="zh-CN" altLang="en-US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 序列最小优化（</a:t>
                </a:r>
                <a:r>
                  <a:rPr lang="en-US" altLang="zh-CN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SMO</a:t>
                </a:r>
                <a:r>
                  <a:rPr lang="zh-CN" altLang="en-US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）算法（阅读内容）</a:t>
                </a:r>
                <a:endPara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algn="just" hangingPunct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sz="2000" b="1" dirty="0"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b="1" dirty="0">
                    <a:cs typeface="Times New Roman" panose="02020603050405020304" pitchFamily="18" charset="0"/>
                  </a:rPr>
                  <a:t>双变量二次规划</a:t>
                </a:r>
                <a:endParaRPr lang="en-US" altLang="zh-CN" sz="2000" dirty="0">
                  <a:cs typeface="Times New Roman" panose="02020603050405020304" pitchFamily="18" charset="0"/>
                </a:endParaRPr>
              </a:p>
              <a:p>
                <a:pPr algn="just" hangingPunct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sz="2000" dirty="0"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考虑选定的两个待优化变量为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000" dirty="0">
                    <a:cs typeface="Times New Roman" panose="02020603050405020304" pitchFamily="18" charset="0"/>
                  </a:rPr>
                  <a:t>，本轮迭代的优化问题为：</a:t>
                </a:r>
                <a:endParaRPr lang="en-US" altLang="zh-CN" sz="20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内容占位符 2">
                <a:extLst>
                  <a:ext uri="{FF2B5EF4-FFF2-40B4-BE49-F238E27FC236}">
                    <a16:creationId xmlns:a16="http://schemas.microsoft.com/office/drawing/2014/main" id="{D77C8F42-20AA-4686-9710-3A72AE1A33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524000"/>
                <a:ext cx="8229599" cy="4999630"/>
              </a:xfrm>
              <a:blipFill>
                <a:blip r:embed="rId2"/>
                <a:stretch>
                  <a:fillRect l="-667" t="-9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D3BA9DE1-595F-4162-B674-38CB2A766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589" y="3317109"/>
            <a:ext cx="7472276" cy="280391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393D694-4A7E-4235-84D2-90F3E2F25EAC}"/>
              </a:ext>
            </a:extLst>
          </p:cNvPr>
          <p:cNvSpPr/>
          <p:nvPr/>
        </p:nvSpPr>
        <p:spPr>
          <a:xfrm>
            <a:off x="1513334" y="5526277"/>
            <a:ext cx="1932726" cy="633412"/>
          </a:xfrm>
          <a:prstGeom prst="rect">
            <a:avLst/>
          </a:prstGeom>
          <a:solidFill>
            <a:schemeClr val="accent2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C282E22-9F09-4113-88F3-4FCB82796A0D}"/>
              </a:ext>
            </a:extLst>
          </p:cNvPr>
          <p:cNvSpPr/>
          <p:nvPr/>
        </p:nvSpPr>
        <p:spPr>
          <a:xfrm>
            <a:off x="1513334" y="4892865"/>
            <a:ext cx="3488570" cy="633412"/>
          </a:xfrm>
          <a:prstGeom prst="rect">
            <a:avLst/>
          </a:prstGeom>
          <a:solidFill>
            <a:srgbClr val="92D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77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支持向量机模型求解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89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D77C8F42-20AA-4686-9710-3A72AE1A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524000"/>
            <a:ext cx="8229599" cy="4999630"/>
          </a:xfrm>
        </p:spPr>
        <p:txBody>
          <a:bodyPr/>
          <a:lstStyle/>
          <a:p>
            <a:pPr algn="just" hangingPunct="1"/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 序列最小优化（</a:t>
            </a:r>
            <a:r>
              <a:rPr lang="en-US" altLang="zh-CN" dirty="0">
                <a:solidFill>
                  <a:srgbClr val="0070C0"/>
                </a:solidFill>
                <a:cs typeface="Times New Roman" panose="02020603050405020304" pitchFamily="18" charset="0"/>
              </a:rPr>
              <a:t>SMO</a:t>
            </a:r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）算法（阅读内容）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cs typeface="Times New Roman" panose="02020603050405020304" pitchFamily="18" charset="0"/>
              </a:rPr>
              <a:t>双变量二次规划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 algn="just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cs typeface="Times New Roman" panose="02020603050405020304" pitchFamily="18" charset="0"/>
              </a:rPr>
              <a:t>仅考虑第一个约束条件</a:t>
            </a:r>
            <a:r>
              <a:rPr lang="zh-CN" altLang="en-US" sz="2000" b="1" dirty="0">
                <a:cs typeface="Times New Roman" panose="02020603050405020304" pitchFamily="18" charset="0"/>
              </a:rPr>
              <a:t>：</a:t>
            </a:r>
            <a:endParaRPr lang="en-US" altLang="zh-CN" sz="2000" b="1" dirty="0"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3BA9DE1-595F-4162-B674-38CB2A7665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375"/>
          <a:stretch/>
        </p:blipFill>
        <p:spPr>
          <a:xfrm>
            <a:off x="915589" y="3317109"/>
            <a:ext cx="7472276" cy="15596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6DEF571-A066-4099-B575-D616BADE8EF5}"/>
                  </a:ext>
                </a:extLst>
              </p:cNvPr>
              <p:cNvSpPr txBox="1"/>
              <p:nvPr/>
            </p:nvSpPr>
            <p:spPr>
              <a:xfrm>
                <a:off x="726420" y="5153873"/>
                <a:ext cx="2733053" cy="9612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82563" indent="-182563" algn="just" eaLnBrk="0" fontAlgn="base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Wingdings" panose="05000000000000000000" pitchFamily="2" charset="2"/>
                  <a:buChar char="l"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 对于输入特征向量</a:t>
                </a:r>
                <a14:m>
                  <m:oMath xmlns:m="http://schemas.openxmlformats.org/officeDocument/2006/math">
                    <m:r>
                      <a:rPr lang="en-US" altLang="zh-CN" sz="2000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Arial" panose="020B0604020202020204" pitchFamily="34" charset="0"/>
                      </a:rPr>
                      <m:t>𝒙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，模型预测值记为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Arial" panose="020B0604020202020204" pitchFamily="34" charset="0"/>
                      </a:rPr>
                      <m:t>𝑢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Arial" panose="020B0604020202020204" pitchFamily="34" charset="0"/>
                      </a:rPr>
                      <m:t>(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Arial" panose="020B0604020202020204" pitchFamily="34" charset="0"/>
                      </a:rPr>
                      <m:t>𝒙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Arial" panose="020B0604020202020204" pitchFamily="34" charset="0"/>
                      </a:rPr>
                      <m:t>)</m:t>
                    </m:r>
                  </m:oMath>
                </a14:m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6DEF571-A066-4099-B575-D616BADE8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20" y="5153873"/>
                <a:ext cx="2733053" cy="961289"/>
              </a:xfrm>
              <a:prstGeom prst="rect">
                <a:avLst/>
              </a:prstGeom>
              <a:blipFill>
                <a:blip r:embed="rId4"/>
                <a:stretch>
                  <a:fillRect l="-893" r="-11830" b="-10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0C55278F-FFEF-4AEC-8141-7393C474CE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2104796"/>
              </p:ext>
            </p:extLst>
          </p:nvPr>
        </p:nvGraphicFramePr>
        <p:xfrm>
          <a:off x="3946407" y="5160139"/>
          <a:ext cx="3615862" cy="9658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90083" imgH="371507" progId="Equation.DSMT4">
                  <p:embed/>
                </p:oleObj>
              </mc:Choice>
              <mc:Fallback>
                <p:oleObj name="Equation" r:id="rId5" imgW="1390083" imgH="371507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46407" y="5160139"/>
                        <a:ext cx="3615862" cy="9658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555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基本概念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9</a:t>
            </a:fld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8A0D57-042F-42CB-A51D-80E23D04659F}"/>
              </a:ext>
            </a:extLst>
          </p:cNvPr>
          <p:cNvSpPr txBox="1"/>
          <p:nvPr/>
        </p:nvSpPr>
        <p:spPr>
          <a:xfrm>
            <a:off x="798482" y="1738248"/>
            <a:ext cx="1915909" cy="45890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342900" indent="-342900">
              <a:buFont typeface="Arial" panose="020B0604020202020204" pitchFamily="34" charset="0"/>
              <a:buChar char="•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dirty="0"/>
              <a:t>超平面方程：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B510EDA-D983-4A94-94B8-204677AD5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098" y="1738248"/>
            <a:ext cx="1557349" cy="47625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8EB05FE-2F5D-47A5-B494-915C2631C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552" y="2555939"/>
            <a:ext cx="5908895" cy="3467105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7ED0C45-18E4-462E-BFF8-EDD741E23715}"/>
              </a:ext>
            </a:extLst>
          </p:cNvPr>
          <p:cNvCxnSpPr/>
          <p:nvPr/>
        </p:nvCxnSpPr>
        <p:spPr>
          <a:xfrm flipV="1">
            <a:off x="4790364" y="2395182"/>
            <a:ext cx="498143" cy="8734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A3A19C6C-E801-4A7D-8BB8-A741D2EAA616}"/>
              </a:ext>
            </a:extLst>
          </p:cNvPr>
          <p:cNvSpPr txBox="1"/>
          <p:nvPr/>
        </p:nvSpPr>
        <p:spPr>
          <a:xfrm>
            <a:off x="4710891" y="1985598"/>
            <a:ext cx="384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支持向量：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距离超平面最近的样本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61B58B2C-A68C-4019-AAF4-03126DA50CF6}"/>
              </a:ext>
            </a:extLst>
          </p:cNvPr>
          <p:cNvCxnSpPr>
            <a:cxnSpLocks/>
          </p:cNvCxnSpPr>
          <p:nvPr/>
        </p:nvCxnSpPr>
        <p:spPr>
          <a:xfrm flipV="1">
            <a:off x="3693886" y="2395182"/>
            <a:ext cx="1429657" cy="179948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E1D431C6-530D-4744-9EC9-7CA1C4D30641}"/>
              </a:ext>
            </a:extLst>
          </p:cNvPr>
          <p:cNvCxnSpPr>
            <a:cxnSpLocks/>
          </p:cNvCxnSpPr>
          <p:nvPr/>
        </p:nvCxnSpPr>
        <p:spPr>
          <a:xfrm flipV="1">
            <a:off x="4854575" y="2428213"/>
            <a:ext cx="574675" cy="18723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E2942A65-FB5C-44A7-9B9F-9C2C235B28FF}"/>
              </a:ext>
            </a:extLst>
          </p:cNvPr>
          <p:cNvSpPr txBox="1"/>
          <p:nvPr/>
        </p:nvSpPr>
        <p:spPr>
          <a:xfrm>
            <a:off x="2005875" y="5537974"/>
            <a:ext cx="1052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间隔</a:t>
            </a:r>
          </a:p>
        </p:txBody>
      </p:sp>
      <p:sp>
        <p:nvSpPr>
          <p:cNvPr id="23" name="右大括号 22">
            <a:extLst>
              <a:ext uri="{FF2B5EF4-FFF2-40B4-BE49-F238E27FC236}">
                <a16:creationId xmlns:a16="http://schemas.microsoft.com/office/drawing/2014/main" id="{21D3BB30-EF53-4964-A631-AD6F8007235C}"/>
              </a:ext>
            </a:extLst>
          </p:cNvPr>
          <p:cNvSpPr/>
          <p:nvPr/>
        </p:nvSpPr>
        <p:spPr>
          <a:xfrm rot="8082144">
            <a:off x="2817469" y="5047045"/>
            <a:ext cx="229450" cy="888327"/>
          </a:xfrm>
          <a:prstGeom prst="rightBrace">
            <a:avLst>
              <a:gd name="adj1" fmla="val 75781"/>
              <a:gd name="adj2" fmla="val 50000"/>
            </a:avLst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页脚占位符 4">
            <a:extLst>
              <a:ext uri="{FF2B5EF4-FFF2-40B4-BE49-F238E27FC236}">
                <a16:creationId xmlns:a16="http://schemas.microsoft.com/office/drawing/2014/main" id="{A182C599-8D32-4BA1-8BEE-54D0E75EF3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419AFF1-1877-4DBC-BA55-3CC3317038B7}"/>
              </a:ext>
            </a:extLst>
          </p:cNvPr>
          <p:cNvSpPr txBox="1"/>
          <p:nvPr/>
        </p:nvSpPr>
        <p:spPr>
          <a:xfrm>
            <a:off x="819064" y="6055434"/>
            <a:ext cx="72124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直观上讲，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支持向量机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是一种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通过构建超平面来实现分类决策的机器学习模型。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217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支持向量机模型求解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90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D77C8F42-20AA-4686-9710-3A72AE1A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524000"/>
            <a:ext cx="8229599" cy="4999630"/>
          </a:xfrm>
        </p:spPr>
        <p:txBody>
          <a:bodyPr/>
          <a:lstStyle/>
          <a:p>
            <a:pPr algn="just" hangingPunct="1"/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 序列最小优化（</a:t>
            </a:r>
            <a:r>
              <a:rPr lang="en-US" altLang="zh-CN" dirty="0">
                <a:solidFill>
                  <a:srgbClr val="0070C0"/>
                </a:solidFill>
                <a:cs typeface="Times New Roman" panose="02020603050405020304" pitchFamily="18" charset="0"/>
              </a:rPr>
              <a:t>SMO</a:t>
            </a:r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）算法（阅读内容）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cs typeface="Times New Roman" panose="02020603050405020304" pitchFamily="18" charset="0"/>
              </a:rPr>
              <a:t>双变量二次规划</a:t>
            </a:r>
            <a:endParaRPr lang="en-US" altLang="zh-CN" sz="2000" dirty="0"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5563041-1D64-4803-9A8C-7EB88141B451}"/>
                  </a:ext>
                </a:extLst>
              </p:cNvPr>
              <p:cNvSpPr txBox="1"/>
              <p:nvPr/>
            </p:nvSpPr>
            <p:spPr>
              <a:xfrm>
                <a:off x="457197" y="2700337"/>
                <a:ext cx="2640894" cy="9612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82563" indent="-182563" algn="just" eaLnBrk="0" fontAlgn="base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Wingdings" panose="05000000000000000000" pitchFamily="2" charset="2"/>
                  <a:buChar char="l"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模型预测值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Arial" panose="020B0604020202020204" pitchFamily="34" charset="0"/>
                      </a:rPr>
                      <m:t>𝑢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Arial" panose="020B0604020202020204" pitchFamily="34" charset="0"/>
                          </a:rPr>
                          <m:t>i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Arial" panose="020B0604020202020204" pitchFamily="34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与真实值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之差记为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Arial" panose="020B060402020202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5563041-1D64-4803-9A8C-7EB88141B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7" y="2700337"/>
                <a:ext cx="2640894" cy="961289"/>
              </a:xfrm>
              <a:prstGeom prst="rect">
                <a:avLst/>
              </a:prstGeom>
              <a:blipFill>
                <a:blip r:embed="rId3"/>
                <a:stretch>
                  <a:fillRect l="-924" r="-2309" b="-10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0690797D-490D-448D-9F0B-74C1595744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6845670"/>
              </p:ext>
            </p:extLst>
          </p:nvPr>
        </p:nvGraphicFramePr>
        <p:xfrm>
          <a:off x="3459322" y="2812309"/>
          <a:ext cx="5227476" cy="961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227803" imgH="409666" progId="Equation.DSMT4">
                  <p:embed/>
                </p:oleObj>
              </mc:Choice>
              <mc:Fallback>
                <p:oleObj name="Equation" r:id="rId4" imgW="2227803" imgH="40966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59322" y="2812309"/>
                        <a:ext cx="5227476" cy="9612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24C3ABE-298A-430D-BC1C-B8A958EAFF3C}"/>
                  </a:ext>
                </a:extLst>
              </p:cNvPr>
              <p:cNvSpPr txBox="1"/>
              <p:nvPr/>
            </p:nvSpPr>
            <p:spPr>
              <a:xfrm>
                <a:off x="457197" y="4283738"/>
                <a:ext cx="2640894" cy="1011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82563" indent="-182563" algn="just" eaLnBrk="0" fontAlgn="base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Wingdings" panose="05000000000000000000" pitchFamily="2" charset="2"/>
                  <a:buChar char="l"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不考虑第二个约束时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的最优解为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24C3ABE-298A-430D-BC1C-B8A958EAF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7" y="4283738"/>
                <a:ext cx="2640894" cy="1011174"/>
              </a:xfrm>
              <a:prstGeom prst="rect">
                <a:avLst/>
              </a:prstGeom>
              <a:blipFill>
                <a:blip r:embed="rId6"/>
                <a:stretch>
                  <a:fillRect l="-924" r="-2309" b="-72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401304D5-7319-487B-92FD-46BFC4A4EC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1859755"/>
              </p:ext>
            </p:extLst>
          </p:nvPr>
        </p:nvGraphicFramePr>
        <p:xfrm>
          <a:off x="3971670" y="4192114"/>
          <a:ext cx="2796269" cy="924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37868" imgH="409666" progId="Equation.DSMT4">
                  <p:embed/>
                </p:oleObj>
              </mc:Choice>
              <mc:Fallback>
                <p:oleObj name="Equation" r:id="rId7" imgW="1237868" imgH="40966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71670" y="4192114"/>
                        <a:ext cx="2796269" cy="924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BD5CA6A4-7E61-41BB-B382-1B0CB8B060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8507321"/>
              </p:ext>
            </p:extLst>
          </p:nvPr>
        </p:nvGraphicFramePr>
        <p:xfrm>
          <a:off x="3757722" y="5334000"/>
          <a:ext cx="3955944" cy="473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989945" imgH="237952" progId="Equation.DSMT4">
                  <p:embed/>
                </p:oleObj>
              </mc:Choice>
              <mc:Fallback>
                <p:oleObj name="Equation" r:id="rId9" imgW="1989945" imgH="237952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57722" y="5334000"/>
                        <a:ext cx="3955944" cy="4731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505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支持向量机模型求解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91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D77C8F42-20AA-4686-9710-3A72AE1A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524000"/>
            <a:ext cx="8229599" cy="4999630"/>
          </a:xfrm>
        </p:spPr>
        <p:txBody>
          <a:bodyPr/>
          <a:lstStyle/>
          <a:p>
            <a:pPr algn="just" hangingPunct="1"/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 序列最小优化（</a:t>
            </a:r>
            <a:r>
              <a:rPr lang="en-US" altLang="zh-CN" dirty="0">
                <a:solidFill>
                  <a:srgbClr val="0070C0"/>
                </a:solidFill>
                <a:cs typeface="Times New Roman" panose="02020603050405020304" pitchFamily="18" charset="0"/>
              </a:rPr>
              <a:t>SMO</a:t>
            </a:r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）算法（阅读内容）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cs typeface="Times New Roman" panose="02020603050405020304" pitchFamily="18" charset="0"/>
              </a:rPr>
              <a:t>双变量二次规划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 algn="just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cs typeface="Times New Roman" panose="02020603050405020304" pitchFamily="18" charset="0"/>
              </a:rPr>
              <a:t>对第二个约束可视化展示</a:t>
            </a:r>
            <a:endParaRPr lang="en-US" altLang="zh-CN" sz="2000" dirty="0"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FE6775-6D21-4945-911C-15EF8F7BC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476" y="2514600"/>
            <a:ext cx="1455043" cy="4719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EE8034B-E855-4FEB-843D-3C41D8A4F4D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42371" y="3122684"/>
            <a:ext cx="3641796" cy="349407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3782848-382E-481F-858E-58D046F2A9A0}"/>
              </a:ext>
            </a:extLst>
          </p:cNvPr>
          <p:cNvSpPr/>
          <p:nvPr/>
        </p:nvSpPr>
        <p:spPr>
          <a:xfrm>
            <a:off x="940412" y="4619911"/>
            <a:ext cx="2496517" cy="4996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2563" indent="-182563" algn="just" eaLnBrk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蓝色区域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为可行域</a:t>
            </a:r>
          </a:p>
        </p:txBody>
      </p:sp>
    </p:spTree>
    <p:extLst>
      <p:ext uri="{BB962C8B-B14F-4D97-AF65-F5344CB8AC3E}">
        <p14:creationId xmlns:p14="http://schemas.microsoft.com/office/powerpoint/2010/main" val="326497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支持向量机模型求解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92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D77C8F42-20AA-4686-9710-3A72AE1A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524000"/>
            <a:ext cx="8229599" cy="4999630"/>
          </a:xfrm>
        </p:spPr>
        <p:txBody>
          <a:bodyPr/>
          <a:lstStyle/>
          <a:p>
            <a:pPr algn="just" hangingPunct="1"/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 序列最小优化（</a:t>
            </a:r>
            <a:r>
              <a:rPr lang="en-US" altLang="zh-CN" dirty="0">
                <a:solidFill>
                  <a:srgbClr val="0070C0"/>
                </a:solidFill>
                <a:cs typeface="Times New Roman" panose="02020603050405020304" pitchFamily="18" charset="0"/>
              </a:rPr>
              <a:t>SMO</a:t>
            </a:r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）算法（阅读内容）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cs typeface="Times New Roman" panose="02020603050405020304" pitchFamily="18" charset="0"/>
              </a:rPr>
              <a:t>双变量二次规划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 algn="just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cs typeface="Times New Roman" panose="02020603050405020304" pitchFamily="18" charset="0"/>
              </a:rPr>
              <a:t>考虑第一个约束</a:t>
            </a:r>
            <a:endParaRPr lang="en-US" altLang="zh-CN" sz="2000" dirty="0">
              <a:cs typeface="Times New Roman" panose="02020603050405020304" pitchFamily="18" charset="0"/>
            </a:endParaRP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8ED38750-9684-4D8D-B1D4-C0BBCBF9F4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9835880"/>
              </p:ext>
            </p:extLst>
          </p:nvPr>
        </p:nvGraphicFramePr>
        <p:xfrm>
          <a:off x="2975212" y="2529927"/>
          <a:ext cx="1998496" cy="499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14400" imgH="228600" progId="Equation.DSMT4">
                  <p:embed/>
                </p:oleObj>
              </mc:Choice>
              <mc:Fallback>
                <p:oleObj name="Equation" r:id="rId2" imgW="914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75212" y="2529927"/>
                        <a:ext cx="1998496" cy="4996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D98B6A9B-8978-403F-AA13-9F1A4E76B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126" y="3085981"/>
            <a:ext cx="3324249" cy="3128985"/>
          </a:xfrm>
          <a:prstGeom prst="rect">
            <a:avLst/>
          </a:prstGeom>
        </p:spPr>
      </p:pic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7E05B530-2F31-4363-B0D4-B7C926358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2209212"/>
              </p:ext>
            </p:extLst>
          </p:nvPr>
        </p:nvGraphicFramePr>
        <p:xfrm>
          <a:off x="2089549" y="6159450"/>
          <a:ext cx="954062" cy="51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37932" imgH="237952" progId="Equation.DSMT4">
                  <p:embed/>
                </p:oleObj>
              </mc:Choice>
              <mc:Fallback>
                <p:oleObj name="Equation" r:id="rId5" imgW="437932" imgH="237952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89549" y="6159450"/>
                        <a:ext cx="954062" cy="518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图片 12">
            <a:extLst>
              <a:ext uri="{FF2B5EF4-FFF2-40B4-BE49-F238E27FC236}">
                <a16:creationId xmlns:a16="http://schemas.microsoft.com/office/drawing/2014/main" id="{798115EA-8966-439D-9A32-5286097419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5961" y="3089393"/>
            <a:ext cx="3329012" cy="3171848"/>
          </a:xfrm>
          <a:prstGeom prst="rect">
            <a:avLst/>
          </a:prstGeom>
        </p:spPr>
      </p:pic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A289138A-6965-4A89-882B-ABC3F32369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096719"/>
              </p:ext>
            </p:extLst>
          </p:nvPr>
        </p:nvGraphicFramePr>
        <p:xfrm>
          <a:off x="5792763" y="6168894"/>
          <a:ext cx="919308" cy="499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37932" imgH="237952" progId="Equation.DSMT4">
                  <p:embed/>
                </p:oleObj>
              </mc:Choice>
              <mc:Fallback>
                <p:oleObj name="Equation" r:id="rId8" imgW="437932" imgH="237952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92763" y="6168894"/>
                        <a:ext cx="919308" cy="4996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8">
            <a:extLst>
              <a:ext uri="{FF2B5EF4-FFF2-40B4-BE49-F238E27FC236}">
                <a16:creationId xmlns:a16="http://schemas.microsoft.com/office/drawing/2014/main" id="{B84B3A55-778A-47BE-BFE7-AE1319EC42BB}"/>
              </a:ext>
            </a:extLst>
          </p:cNvPr>
          <p:cNvSpPr/>
          <p:nvPr/>
        </p:nvSpPr>
        <p:spPr>
          <a:xfrm>
            <a:off x="5768660" y="2514600"/>
            <a:ext cx="3009478" cy="4996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2563" indent="-182563" algn="just" eaLnBrk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可行域减小到一条线段</a:t>
            </a:r>
          </a:p>
        </p:txBody>
      </p:sp>
    </p:spTree>
    <p:extLst>
      <p:ext uri="{BB962C8B-B14F-4D97-AF65-F5344CB8AC3E}">
        <p14:creationId xmlns:p14="http://schemas.microsoft.com/office/powerpoint/2010/main" val="85051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支持向量机模型求解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93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D77C8F42-20AA-4686-9710-3A72AE1A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524000"/>
            <a:ext cx="8229599" cy="4999630"/>
          </a:xfrm>
        </p:spPr>
        <p:txBody>
          <a:bodyPr/>
          <a:lstStyle/>
          <a:p>
            <a:pPr algn="just" hangingPunct="1"/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 序列最小优化（</a:t>
            </a:r>
            <a:r>
              <a:rPr lang="en-US" altLang="zh-CN" dirty="0">
                <a:solidFill>
                  <a:srgbClr val="0070C0"/>
                </a:solidFill>
                <a:cs typeface="Times New Roman" panose="02020603050405020304" pitchFamily="18" charset="0"/>
              </a:rPr>
              <a:t>SMO</a:t>
            </a:r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）算法（阅读内容）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cs typeface="Times New Roman" panose="02020603050405020304" pitchFamily="18" charset="0"/>
              </a:rPr>
              <a:t>双变量二次规划</a:t>
            </a:r>
            <a:endParaRPr lang="en-US" altLang="zh-CN" sz="2000" dirty="0"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36CD9F4-1EDC-48EB-B1BE-1465CE183507}"/>
                  </a:ext>
                </a:extLst>
              </p:cNvPr>
              <p:cNvSpPr txBox="1"/>
              <p:nvPr/>
            </p:nvSpPr>
            <p:spPr>
              <a:xfrm>
                <a:off x="627014" y="3012641"/>
                <a:ext cx="2431146" cy="1011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82563" indent="-182563" algn="just" eaLnBrk="0" fontAlgn="base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Wingdings" panose="05000000000000000000" pitchFamily="2" charset="2"/>
                  <a:buChar char="l"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考虑第二个约束时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的最优解为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36CD9F4-1EDC-48EB-B1BE-1465CE183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014" y="3012641"/>
                <a:ext cx="2431146" cy="1011174"/>
              </a:xfrm>
              <a:prstGeom prst="rect">
                <a:avLst/>
              </a:prstGeom>
              <a:blipFill>
                <a:blip r:embed="rId3"/>
                <a:stretch>
                  <a:fillRect l="-1253" r="-2506" b="-72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14EA8198-28A2-4E97-B4F1-1C0B0828D8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5856131"/>
              </p:ext>
            </p:extLst>
          </p:nvPr>
        </p:nvGraphicFramePr>
        <p:xfrm>
          <a:off x="3797497" y="2545934"/>
          <a:ext cx="3991520" cy="194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85442" imgH="723934" progId="Equation.DSMT4">
                  <p:embed/>
                </p:oleObj>
              </mc:Choice>
              <mc:Fallback>
                <p:oleObj name="Equation" r:id="rId4" imgW="1485442" imgH="72393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97497" y="2545934"/>
                        <a:ext cx="3991520" cy="1944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A74EC97-659F-4BED-9D11-861050379D2A}"/>
                  </a:ext>
                </a:extLst>
              </p:cNvPr>
              <p:cNvSpPr txBox="1"/>
              <p:nvPr/>
            </p:nvSpPr>
            <p:spPr>
              <a:xfrm>
                <a:off x="554442" y="4884984"/>
                <a:ext cx="2431146" cy="9612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82563" indent="-182563" algn="just" eaLnBrk="0" fontAlgn="base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Wingdings" panose="05000000000000000000" pitchFamily="2" charset="2"/>
                  <a:buChar char="l"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根据第一个约束，得到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的最优解为</a:t>
                </a: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A74EC97-659F-4BED-9D11-861050379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42" y="4884984"/>
                <a:ext cx="2431146" cy="961289"/>
              </a:xfrm>
              <a:prstGeom prst="rect">
                <a:avLst/>
              </a:prstGeom>
              <a:blipFill>
                <a:blip r:embed="rId6"/>
                <a:stretch>
                  <a:fillRect l="-1253" r="-2506" b="-10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44220B0E-13A4-4150-BB2B-A72FBA36FF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3327999"/>
              </p:ext>
            </p:extLst>
          </p:nvPr>
        </p:nvGraphicFramePr>
        <p:xfrm>
          <a:off x="3197479" y="4988733"/>
          <a:ext cx="5580659" cy="857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665735" imgH="409666" progId="Equation.DSMT4">
                  <p:embed/>
                </p:oleObj>
              </mc:Choice>
              <mc:Fallback>
                <p:oleObj name="Equation" r:id="rId7" imgW="2665735" imgH="40966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97479" y="4988733"/>
                        <a:ext cx="5580659" cy="8575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630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支持向量机模型求解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94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D77C8F42-20AA-4686-9710-3A72AE1A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524000"/>
            <a:ext cx="8229599" cy="4999630"/>
          </a:xfrm>
        </p:spPr>
        <p:txBody>
          <a:bodyPr/>
          <a:lstStyle/>
          <a:p>
            <a:pPr algn="just" hangingPunct="1"/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 序列最小优化（</a:t>
            </a:r>
            <a:r>
              <a:rPr lang="en-US" altLang="zh-CN" dirty="0">
                <a:solidFill>
                  <a:srgbClr val="0070C0"/>
                </a:solidFill>
                <a:cs typeface="Times New Roman" panose="02020603050405020304" pitchFamily="18" charset="0"/>
              </a:rPr>
              <a:t>SMO</a:t>
            </a:r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）算法（阅读内容）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cs typeface="Times New Roman" panose="02020603050405020304" pitchFamily="18" charset="0"/>
              </a:rPr>
              <a:t>双变量二次规划</a:t>
            </a:r>
            <a:endParaRPr lang="en-US" altLang="zh-CN" sz="2000" dirty="0"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36CD9F4-1EDC-48EB-B1BE-1465CE183507}"/>
                  </a:ext>
                </a:extLst>
              </p:cNvPr>
              <p:cNvSpPr txBox="1"/>
              <p:nvPr/>
            </p:nvSpPr>
            <p:spPr>
              <a:xfrm>
                <a:off x="503214" y="2597666"/>
                <a:ext cx="4220757" cy="499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82563" indent="-182563" algn="just" eaLnBrk="0" fontAlgn="base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Wingdings" panose="05000000000000000000" pitchFamily="2" charset="2"/>
                  <a:buChar char="l"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模型预测还需要计算偏置项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Arial" panose="020B0604020202020204" pitchFamily="34" charset="0"/>
                      </a:rPr>
                      <m:t>𝑏</m:t>
                    </m:r>
                  </m:oMath>
                </a14:m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36CD9F4-1EDC-48EB-B1BE-1465CE183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14" y="2597666"/>
                <a:ext cx="4220757" cy="499624"/>
              </a:xfrm>
              <a:prstGeom prst="rect">
                <a:avLst/>
              </a:prstGeom>
              <a:blipFill>
                <a:blip r:embed="rId3"/>
                <a:stretch>
                  <a:fillRect l="-723" b="-207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8C2AE2C1-A916-4F60-AB79-4DAB101DFE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6293046"/>
              </p:ext>
            </p:extLst>
          </p:nvPr>
        </p:nvGraphicFramePr>
        <p:xfrm>
          <a:off x="4888314" y="2505833"/>
          <a:ext cx="3068688" cy="817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609858" imgH="962091" progId="Equation.DSMT4">
                  <p:embed/>
                </p:oleObj>
              </mc:Choice>
              <mc:Fallback>
                <p:oleObj name="Equation" r:id="rId4" imgW="3609858" imgH="96209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88314" y="2505833"/>
                        <a:ext cx="3068688" cy="817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组合 9">
            <a:extLst>
              <a:ext uri="{FF2B5EF4-FFF2-40B4-BE49-F238E27FC236}">
                <a16:creationId xmlns:a16="http://schemas.microsoft.com/office/drawing/2014/main" id="{94799E5D-809C-4ADC-9455-BD696DBAC9E7}"/>
              </a:ext>
            </a:extLst>
          </p:cNvPr>
          <p:cNvGrpSpPr/>
          <p:nvPr/>
        </p:nvGrpSpPr>
        <p:grpSpPr>
          <a:xfrm>
            <a:off x="503214" y="3588266"/>
            <a:ext cx="3698244" cy="499624"/>
            <a:chOff x="503214" y="3429000"/>
            <a:chExt cx="3698244" cy="499624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AA74EC97-659F-4BED-9D11-861050379D2A}"/>
                </a:ext>
              </a:extLst>
            </p:cNvPr>
            <p:cNvSpPr txBox="1"/>
            <p:nvPr/>
          </p:nvSpPr>
          <p:spPr>
            <a:xfrm>
              <a:off x="503214" y="3429000"/>
              <a:ext cx="3698244" cy="499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2563" indent="-182563" algn="just" eaLnBrk="0" fontAlgn="base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考虑支持向量           ，满足</a:t>
              </a:r>
            </a:p>
          </p:txBody>
        </p:sp>
        <p:graphicFrame>
          <p:nvGraphicFramePr>
            <p:cNvPr id="8" name="对象 7">
              <a:extLst>
                <a:ext uri="{FF2B5EF4-FFF2-40B4-BE49-F238E27FC236}">
                  <a16:creationId xmlns:a16="http://schemas.microsoft.com/office/drawing/2014/main" id="{4A4AF909-4A20-4BC7-8D2D-A977BB4FE9D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44086393"/>
                </p:ext>
              </p:extLst>
            </p:nvPr>
          </p:nvGraphicFramePr>
          <p:xfrm>
            <a:off x="2332428" y="3552515"/>
            <a:ext cx="865051" cy="3761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437932" imgH="190433" progId="Equation.DSMT4">
                    <p:embed/>
                  </p:oleObj>
                </mc:Choice>
                <mc:Fallback>
                  <p:oleObj name="Equation" r:id="rId6" imgW="437932" imgH="190433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332428" y="3552515"/>
                          <a:ext cx="865051" cy="37610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50C91E07-00EE-4F41-B1CE-0A10FFF26D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7303979"/>
              </p:ext>
            </p:extLst>
          </p:nvPr>
        </p:nvGraphicFramePr>
        <p:xfrm>
          <a:off x="4767360" y="3429000"/>
          <a:ext cx="3310595" cy="901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504154" imgH="409666" progId="Equation.DSMT4">
                  <p:embed/>
                </p:oleObj>
              </mc:Choice>
              <mc:Fallback>
                <p:oleObj name="Equation" r:id="rId8" imgW="1504154" imgH="40966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767360" y="3429000"/>
                        <a:ext cx="3310595" cy="901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D0C6E3CC-FD81-4166-BA25-C93BB17AAF1B}"/>
              </a:ext>
            </a:extLst>
          </p:cNvPr>
          <p:cNvSpPr txBox="1"/>
          <p:nvPr/>
        </p:nvSpPr>
        <p:spPr>
          <a:xfrm>
            <a:off x="554014" y="4869083"/>
            <a:ext cx="3698244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 algn="just" eaLnBrk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对所有支持向量计算偏置项后取其平均值，提高数值稳定性</a:t>
            </a: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E8EFB68A-3D39-4FF6-AC64-D2A57545F9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8885547"/>
              </p:ext>
            </p:extLst>
          </p:nvPr>
        </p:nvGraphicFramePr>
        <p:xfrm>
          <a:off x="4888314" y="4940520"/>
          <a:ext cx="3423276" cy="393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656728" imgH="190433" progId="Equation.DSMT4">
                  <p:embed/>
                </p:oleObj>
              </mc:Choice>
              <mc:Fallback>
                <p:oleObj name="Equation" r:id="rId10" imgW="1656728" imgH="190433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88314" y="4940520"/>
                        <a:ext cx="3423276" cy="393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4967B616-6895-4FDB-802C-2C16E50A3A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7713596"/>
              </p:ext>
            </p:extLst>
          </p:nvPr>
        </p:nvGraphicFramePr>
        <p:xfrm>
          <a:off x="4723971" y="5346796"/>
          <a:ext cx="3758371" cy="8550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799587" imgH="409666" progId="Equation.DSMT4">
                  <p:embed/>
                </p:oleObj>
              </mc:Choice>
              <mc:Fallback>
                <p:oleObj name="Equation" r:id="rId12" imgW="1799587" imgH="40966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723971" y="5346796"/>
                        <a:ext cx="3758371" cy="8550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047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支持向量机模型求解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95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D77C8F42-20AA-4686-9710-3A72AE1A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524000"/>
            <a:ext cx="8229599" cy="990600"/>
          </a:xfrm>
        </p:spPr>
        <p:txBody>
          <a:bodyPr/>
          <a:lstStyle/>
          <a:p>
            <a:pPr algn="just" hangingPunct="1"/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 序列最小优化（</a:t>
            </a:r>
            <a:r>
              <a:rPr lang="en-US" altLang="zh-CN" dirty="0">
                <a:solidFill>
                  <a:srgbClr val="0070C0"/>
                </a:solidFill>
                <a:cs typeface="Times New Roman" panose="02020603050405020304" pitchFamily="18" charset="0"/>
              </a:rPr>
              <a:t>SMO</a:t>
            </a:r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）算法（阅读内容）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cs typeface="Times New Roman" panose="02020603050405020304" pitchFamily="18" charset="0"/>
              </a:rPr>
              <a:t>选择待优化变量的启发式思路</a:t>
            </a:r>
            <a:endParaRPr lang="en-US" altLang="zh-CN" sz="2000" dirty="0"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36CD9F4-1EDC-48EB-B1BE-1465CE183507}"/>
              </a:ext>
            </a:extLst>
          </p:cNvPr>
          <p:cNvSpPr txBox="1"/>
          <p:nvPr/>
        </p:nvSpPr>
        <p:spPr>
          <a:xfrm>
            <a:off x="503214" y="2597666"/>
            <a:ext cx="526621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 algn="just" eaLnBrk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若所有变量满足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KKT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条件，则也满足约束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2246DAB-EB63-45E5-8228-AB121C7B8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419" y="2625384"/>
            <a:ext cx="1455043" cy="471906"/>
          </a:xfrm>
          <a:prstGeom prst="rect">
            <a:avLst/>
          </a:prstGeom>
        </p:spPr>
      </p:pic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7BAFC911-1BB2-4C57-82A8-43DC1B0848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037040"/>
              </p:ext>
            </p:extLst>
          </p:nvPr>
        </p:nvGraphicFramePr>
        <p:xfrm>
          <a:off x="3174318" y="3304268"/>
          <a:ext cx="2848396" cy="12459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22360" imgH="622080" progId="Equation.DSMT4">
                  <p:embed/>
                </p:oleObj>
              </mc:Choice>
              <mc:Fallback>
                <p:oleObj name="Equation" r:id="rId3" imgW="1422360" imgH="622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74318" y="3304268"/>
                        <a:ext cx="2848396" cy="12459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B8C41EC-4A6C-46AB-BDBE-17006196D08A}"/>
                  </a:ext>
                </a:extLst>
              </p:cNvPr>
              <p:cNvSpPr txBox="1"/>
              <p:nvPr/>
            </p:nvSpPr>
            <p:spPr>
              <a:xfrm>
                <a:off x="541210" y="4622409"/>
                <a:ext cx="8215040" cy="1484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82563" indent="-182563" algn="just" eaLnBrk="0" fontAlgn="base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Wingdings" panose="05000000000000000000" pitchFamily="2" charset="2"/>
                  <a:buChar char="l"/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有研究指出，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Arial" panose="020B0604020202020204" pitchFamily="34" charset="0"/>
                      </a:rPr>
                      <m:t>0&lt;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Arial" panose="020B0604020202020204" pitchFamily="34" charset="0"/>
                      </a:rPr>
                      <m:t>&lt;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Arial" panose="020B0604020202020204" pitchFamily="34" charset="0"/>
                      </a:rPr>
                      <m:t>𝐶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对应的样本更容易违反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KKT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条件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endParaRPr>
              </a:p>
              <a:p>
                <a:pPr marL="182563" indent="-182563" algn="just" eaLnBrk="0" fontAlgn="base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Wingdings" panose="05000000000000000000" pitchFamily="2" charset="2"/>
                  <a:buChar char="l"/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第一个待优化变量：遍历整个训练集和满足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Arial" panose="020B0604020202020204" pitchFamily="34" charset="0"/>
                      </a:rPr>
                      <m:t>0&lt;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Arial" panose="020B0604020202020204" pitchFamily="34" charset="0"/>
                      </a:rPr>
                      <m:t>&lt;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Arial" panose="020B0604020202020204" pitchFamily="34" charset="0"/>
                      </a:rPr>
                      <m:t>𝐶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的样本，挑选其中不满足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KKT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条件的变量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B8C41EC-4A6C-46AB-BDBE-17006196D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10" y="4622409"/>
                <a:ext cx="8215040" cy="1484509"/>
              </a:xfrm>
              <a:prstGeom prst="rect">
                <a:avLst/>
              </a:prstGeom>
              <a:blipFill>
                <a:blip r:embed="rId6"/>
                <a:stretch>
                  <a:fillRect l="-371" r="-742" b="-6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107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支持向量机模型求解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96</a:t>
            </a:fld>
            <a:endParaRPr lang="en-US" altLang="zh-CN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37C07D0D-FF0C-4B4C-96E6-2D89F460E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D77C8F42-20AA-4686-9710-3A72AE1A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524000"/>
            <a:ext cx="8229599" cy="990600"/>
          </a:xfrm>
        </p:spPr>
        <p:txBody>
          <a:bodyPr/>
          <a:lstStyle/>
          <a:p>
            <a:pPr algn="just" hangingPunct="1"/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 序列最小优化（</a:t>
            </a:r>
            <a:r>
              <a:rPr lang="en-US" altLang="zh-CN" dirty="0">
                <a:solidFill>
                  <a:srgbClr val="0070C0"/>
                </a:solidFill>
                <a:cs typeface="Times New Roman" panose="02020603050405020304" pitchFamily="18" charset="0"/>
              </a:rPr>
              <a:t>SMO</a:t>
            </a:r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）算法（阅读内容）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cs typeface="Times New Roman" panose="02020603050405020304" pitchFamily="18" charset="0"/>
              </a:rPr>
              <a:t>选择待优化变量的启发式思路</a:t>
            </a:r>
            <a:endParaRPr lang="en-US" altLang="zh-CN" sz="2000" dirty="0"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36CD9F4-1EDC-48EB-B1BE-1465CE183507}"/>
                  </a:ext>
                </a:extLst>
              </p:cNvPr>
              <p:cNvSpPr txBox="1"/>
              <p:nvPr/>
            </p:nvSpPr>
            <p:spPr>
              <a:xfrm>
                <a:off x="503214" y="2597666"/>
                <a:ext cx="5266215" cy="1077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82563" indent="-182563" algn="just" eaLnBrk="0" fontAlgn="base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Wingdings" panose="05000000000000000000" pitchFamily="2" charset="2"/>
                  <a:buChar char="l"/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回顾变量更新的公式：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endParaRPr>
              </a:p>
              <a:p>
                <a:pPr marL="182563" indent="-182563" algn="just" eaLnBrk="0" fontAlgn="base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Wingdings" panose="05000000000000000000" pitchFamily="2" charset="2"/>
                  <a:buChar char="l"/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变量更新幅度与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Arial" panose="020B0604020202020204" pitchFamily="34" charset="0"/>
                      </a:rPr>
                      <m:t>|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Arial" panose="020B060402020202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Arial" panose="020B0604020202020204" pitchFamily="34" charset="0"/>
                      </a:rPr>
                      <m:t>−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Arial" panose="020B060402020202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Arial" panose="020B0604020202020204" pitchFamily="34" charset="0"/>
                      </a:rPr>
                      <m:t>|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有关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36CD9F4-1EDC-48EB-B1BE-1465CE183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14" y="2597666"/>
                <a:ext cx="5266215" cy="1077667"/>
              </a:xfrm>
              <a:prstGeom prst="rect">
                <a:avLst/>
              </a:prstGeom>
              <a:blipFill>
                <a:blip r:embed="rId3"/>
                <a:stretch>
                  <a:fillRect l="-579" b="-67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B8C41EC-4A6C-46AB-BDBE-17006196D08A}"/>
                  </a:ext>
                </a:extLst>
              </p:cNvPr>
              <p:cNvSpPr txBox="1"/>
              <p:nvPr/>
            </p:nvSpPr>
            <p:spPr>
              <a:xfrm>
                <a:off x="541210" y="5059245"/>
                <a:ext cx="8215040" cy="549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82563" indent="-182563" algn="just" eaLnBrk="0" fontAlgn="base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Wingdings" panose="05000000000000000000" pitchFamily="2" charset="2"/>
                  <a:buChar char="l"/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第二个待优化变量：选择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Arial" panose="020B0604020202020204" pitchFamily="34" charset="0"/>
                      </a:rPr>
                      <m:t>|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Arial" panose="020B060402020202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Arial" panose="020B0604020202020204" pitchFamily="34" charset="0"/>
                      </a:rPr>
                      <m:t>−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Arial" panose="020B060402020202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Arial" panose="020B0604020202020204" pitchFamily="34" charset="0"/>
                      </a:rPr>
                      <m:t>|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Arial" panose="020B0604020202020204" pitchFamily="34" charset="0"/>
                  </a:rPr>
                  <a:t>最大的变量进行更新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B8C41EC-4A6C-46AB-BDBE-17006196D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10" y="5059245"/>
                <a:ext cx="8215040" cy="549509"/>
              </a:xfrm>
              <a:prstGeom prst="rect">
                <a:avLst/>
              </a:prstGeom>
              <a:blipFill>
                <a:blip r:embed="rId4"/>
                <a:stretch>
                  <a:fillRect l="-371" b="-14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3DF6B357-0899-4113-8E53-BFCBEF856D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6223224"/>
              </p:ext>
            </p:extLst>
          </p:nvPr>
        </p:nvGraphicFramePr>
        <p:xfrm>
          <a:off x="3176585" y="3883819"/>
          <a:ext cx="2790825" cy="91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790745" imgH="919130" progId="Equation.DSMT4">
                  <p:embed/>
                </p:oleObj>
              </mc:Choice>
              <mc:Fallback>
                <p:oleObj name="Equation" r:id="rId5" imgW="2790745" imgH="91913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585" y="3883819"/>
                        <a:ext cx="2790825" cy="919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897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1117600"/>
          </a:xfrm>
        </p:spPr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实践环节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cs typeface="Times New Roman" panose="02020603050405020304" pitchFamily="18" charset="0"/>
              </a:rPr>
              <a:t>使用</a:t>
            </a:r>
            <a:r>
              <a:rPr lang="en-US" altLang="zh-CN" sz="2000" b="1" dirty="0" err="1">
                <a:cs typeface="Times New Roman" panose="02020603050405020304" pitchFamily="18" charset="0"/>
              </a:rPr>
              <a:t>Scikit</a:t>
            </a:r>
            <a:r>
              <a:rPr lang="en-US" altLang="zh-CN" sz="2000" b="1" dirty="0">
                <a:cs typeface="Times New Roman" panose="02020603050405020304" pitchFamily="18" charset="0"/>
              </a:rPr>
              <a:t>-learn</a:t>
            </a:r>
            <a:r>
              <a:rPr lang="zh-CN" altLang="en-US" sz="2000" b="1" dirty="0">
                <a:cs typeface="Times New Roman" panose="02020603050405020304" pitchFamily="18" charset="0"/>
              </a:rPr>
              <a:t>中的</a:t>
            </a:r>
            <a:r>
              <a:rPr lang="en-US" altLang="zh-CN" sz="2000" b="1" dirty="0">
                <a:cs typeface="Times New Roman" panose="02020603050405020304" pitchFamily="18" charset="0"/>
              </a:rPr>
              <a:t>SVM</a:t>
            </a:r>
            <a:r>
              <a:rPr lang="zh-CN" altLang="en-US" sz="2000" b="1" dirty="0">
                <a:cs typeface="Times New Roman" panose="02020603050405020304" pitchFamily="18" charset="0"/>
              </a:rPr>
              <a:t>模型进行网格拥堵分类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97</a:t>
            </a:fld>
            <a:endParaRPr lang="en-US" altLang="zh-CN" dirty="0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6B199E36-FA79-445A-B5F0-5C1794CBE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8CB1C9F-A8E2-4C0C-9772-C06620A17B19}"/>
              </a:ext>
            </a:extLst>
          </p:cNvPr>
          <p:cNvSpPr txBox="1"/>
          <p:nvPr/>
        </p:nvSpPr>
        <p:spPr>
          <a:xfrm>
            <a:off x="541210" y="2853073"/>
            <a:ext cx="8215040" cy="1022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 algn="just" eaLnBrk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(1)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读取数据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639763" lvl="1" indent="-182563" algn="just" eaLnBrk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导入基础模块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D1EC1A8-3A2C-43BA-AC44-42F209D7B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34" y="4042229"/>
            <a:ext cx="7669331" cy="129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40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1117600"/>
          </a:xfrm>
        </p:spPr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实践环节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cs typeface="Times New Roman" panose="02020603050405020304" pitchFamily="18" charset="0"/>
              </a:rPr>
              <a:t>使用</a:t>
            </a:r>
            <a:r>
              <a:rPr lang="en-US" altLang="zh-CN" sz="2000" b="1" dirty="0" err="1">
                <a:cs typeface="Times New Roman" panose="02020603050405020304" pitchFamily="18" charset="0"/>
              </a:rPr>
              <a:t>Scikit</a:t>
            </a:r>
            <a:r>
              <a:rPr lang="en-US" altLang="zh-CN" sz="2000" b="1" dirty="0">
                <a:cs typeface="Times New Roman" panose="02020603050405020304" pitchFamily="18" charset="0"/>
              </a:rPr>
              <a:t>-learn</a:t>
            </a:r>
            <a:r>
              <a:rPr lang="zh-CN" altLang="en-US" sz="2000" b="1" dirty="0">
                <a:cs typeface="Times New Roman" panose="02020603050405020304" pitchFamily="18" charset="0"/>
              </a:rPr>
              <a:t>中的</a:t>
            </a:r>
            <a:r>
              <a:rPr lang="en-US" altLang="zh-CN" sz="2000" b="1" dirty="0">
                <a:cs typeface="Times New Roman" panose="02020603050405020304" pitchFamily="18" charset="0"/>
              </a:rPr>
              <a:t>SVM</a:t>
            </a:r>
            <a:r>
              <a:rPr lang="zh-CN" altLang="en-US" sz="2000" b="1" dirty="0">
                <a:cs typeface="Times New Roman" panose="02020603050405020304" pitchFamily="18" charset="0"/>
              </a:rPr>
              <a:t>模型进行网格拥堵分类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98</a:t>
            </a:fld>
            <a:endParaRPr lang="en-US" altLang="zh-CN" dirty="0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6B199E36-FA79-445A-B5F0-5C1794CBE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8CB1C9F-A8E2-4C0C-9772-C06620A17B19}"/>
              </a:ext>
            </a:extLst>
          </p:cNvPr>
          <p:cNvSpPr txBox="1"/>
          <p:nvPr/>
        </p:nvSpPr>
        <p:spPr>
          <a:xfrm>
            <a:off x="541210" y="2853073"/>
            <a:ext cx="8215040" cy="1022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 algn="just" eaLnBrk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(1)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读取数据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639763" lvl="1" indent="-182563" algn="just" eaLnBrk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读取、查看数据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7361253-1B25-4535-BCF3-46D2019BE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78" y="4182146"/>
            <a:ext cx="7899643" cy="102284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092390F-52CA-41C0-9730-1688A80EB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79" y="5334865"/>
            <a:ext cx="7899642" cy="64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3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支持向量机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1117600"/>
          </a:xfrm>
        </p:spPr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实践环节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cs typeface="Times New Roman" panose="02020603050405020304" pitchFamily="18" charset="0"/>
              </a:rPr>
              <a:t>使用</a:t>
            </a:r>
            <a:r>
              <a:rPr lang="en-US" altLang="zh-CN" sz="2000" b="1" dirty="0" err="1">
                <a:cs typeface="Times New Roman" panose="02020603050405020304" pitchFamily="18" charset="0"/>
              </a:rPr>
              <a:t>Scikit</a:t>
            </a:r>
            <a:r>
              <a:rPr lang="en-US" altLang="zh-CN" sz="2000" b="1" dirty="0">
                <a:cs typeface="Times New Roman" panose="02020603050405020304" pitchFamily="18" charset="0"/>
              </a:rPr>
              <a:t>-learn</a:t>
            </a:r>
            <a:r>
              <a:rPr lang="zh-CN" altLang="en-US" sz="2000" b="1" dirty="0">
                <a:cs typeface="Times New Roman" panose="02020603050405020304" pitchFamily="18" charset="0"/>
              </a:rPr>
              <a:t>中的</a:t>
            </a:r>
            <a:r>
              <a:rPr lang="en-US" altLang="zh-CN" sz="2000" b="1" dirty="0">
                <a:cs typeface="Times New Roman" panose="02020603050405020304" pitchFamily="18" charset="0"/>
              </a:rPr>
              <a:t>SVM</a:t>
            </a:r>
            <a:r>
              <a:rPr lang="zh-CN" altLang="en-US" sz="2000" b="1" dirty="0">
                <a:cs typeface="Times New Roman" panose="02020603050405020304" pitchFamily="18" charset="0"/>
              </a:rPr>
              <a:t>模型进行网格拥堵分类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5/19/2021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99</a:t>
            </a:fld>
            <a:endParaRPr lang="en-US" altLang="zh-CN" dirty="0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6B199E36-FA79-445A-B5F0-5C1794CBE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</p:spPr>
        <p:txBody>
          <a:bodyPr/>
          <a:lstStyle/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 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8CB1C9F-A8E2-4C0C-9772-C06620A17B19}"/>
              </a:ext>
            </a:extLst>
          </p:cNvPr>
          <p:cNvSpPr txBox="1"/>
          <p:nvPr/>
        </p:nvSpPr>
        <p:spPr>
          <a:xfrm>
            <a:off x="541210" y="2853073"/>
            <a:ext cx="8215040" cy="2069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 algn="just" eaLnBrk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(2)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探索性数据分析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639763" lvl="1" indent="-182563" algn="just" eaLnBrk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缺失值检查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lvl="1" algn="just" eaLnBrk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639763" lvl="1" indent="-182563" algn="just" eaLnBrk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描述性统计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76B071A-A435-465B-A561-43EBC78F35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474" b="616"/>
          <a:stretch/>
        </p:blipFill>
        <p:spPr>
          <a:xfrm>
            <a:off x="3526972" y="3722679"/>
            <a:ext cx="4731657" cy="49131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4704A55-8451-4A20-BA1A-7F7688DB4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34" y="5085938"/>
            <a:ext cx="8858412" cy="85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2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Clarity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U">
  <a:themeElements>
    <a:clrScheme name="Office 主题​​">
      <a:dk1>
        <a:sysClr val="windowText" lastClr="000000"/>
      </a:dk1>
      <a:lt1>
        <a:sysClr val="window" lastClr="CAEACE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bg2">
              <a:lumMod val="50000"/>
            </a:schemeClr>
          </a:solidFill>
          <a:prstDash val="dash"/>
        </a:ln>
      </a:spPr>
      <a:bodyPr rtlCol="0" anchor="ctr"/>
      <a:lstStyle>
        <a:defPPr>
          <a:defRPr sz="1600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16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EU" id="{CFAB0052-4914-4AF6-AEC3-A68735169E43}" vid="{0FE6D421-0A39-4700-BD56-3C61B5D17570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AEACE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4238</TotalTime>
  <Words>7772</Words>
  <Application>Microsoft Office PowerPoint</Application>
  <PresentationFormat>全屏显示(4:3)</PresentationFormat>
  <Paragraphs>1155</Paragraphs>
  <Slides>108</Slides>
  <Notes>18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108</vt:i4>
      </vt:variant>
    </vt:vector>
  </HeadingPairs>
  <TitlesOfParts>
    <vt:vector size="121" baseType="lpstr">
      <vt:lpstr>Arial (Headings)</vt:lpstr>
      <vt:lpstr>等线</vt:lpstr>
      <vt:lpstr>黑体</vt:lpstr>
      <vt:lpstr>微软雅黑</vt:lpstr>
      <vt:lpstr>微软雅黑</vt:lpstr>
      <vt:lpstr>Arial</vt:lpstr>
      <vt:lpstr>Calibri</vt:lpstr>
      <vt:lpstr>Cambria Math</vt:lpstr>
      <vt:lpstr>Consolas</vt:lpstr>
      <vt:lpstr>Wingdings</vt:lpstr>
      <vt:lpstr>Clarity</vt:lpstr>
      <vt:lpstr>SEU</vt:lpstr>
      <vt:lpstr>Equation</vt:lpstr>
      <vt:lpstr>PowerPoint 演示文稿</vt:lpstr>
      <vt:lpstr>支持向量机</vt:lpstr>
      <vt:lpstr>支持向量机</vt:lpstr>
      <vt:lpstr>基本概念</vt:lpstr>
      <vt:lpstr>基本概念</vt:lpstr>
      <vt:lpstr>基本概念</vt:lpstr>
      <vt:lpstr>基本概念</vt:lpstr>
      <vt:lpstr>基本概念</vt:lpstr>
      <vt:lpstr>基本概念</vt:lpstr>
      <vt:lpstr>基本概念</vt:lpstr>
      <vt:lpstr>基本概念</vt:lpstr>
      <vt:lpstr>距离公式的推导</vt:lpstr>
      <vt:lpstr>支持向量机</vt:lpstr>
      <vt:lpstr>线性可分支持向量机</vt:lpstr>
      <vt:lpstr>线性可分支持向量机</vt:lpstr>
      <vt:lpstr>线性可分支持向量机</vt:lpstr>
      <vt:lpstr>线性可分支持向量机</vt:lpstr>
      <vt:lpstr>线性可分支持向量机</vt:lpstr>
      <vt:lpstr>线性可分支持向量机</vt:lpstr>
      <vt:lpstr>线性可分支持向量机</vt:lpstr>
      <vt:lpstr>线性可分支持向量机</vt:lpstr>
      <vt:lpstr>线性可分支持向量机</vt:lpstr>
      <vt:lpstr>线性可分支持向量机</vt:lpstr>
      <vt:lpstr>支持向量机</vt:lpstr>
      <vt:lpstr>软间隔线性支持向量机</vt:lpstr>
      <vt:lpstr>软间隔线性支持向量机</vt:lpstr>
      <vt:lpstr>软间隔线性支持向量机</vt:lpstr>
      <vt:lpstr>软间隔线性支持向量机</vt:lpstr>
      <vt:lpstr>软间隔线性支持向量机</vt:lpstr>
      <vt:lpstr>软间隔线性支持向量机</vt:lpstr>
      <vt:lpstr>软间隔线性支持向量机</vt:lpstr>
      <vt:lpstr>软间隔线性支持向量机</vt:lpstr>
      <vt:lpstr>软间隔线性支持向量机</vt:lpstr>
      <vt:lpstr>软间隔线性支持向量机</vt:lpstr>
      <vt:lpstr>软间隔线性支持向量机</vt:lpstr>
      <vt:lpstr>软间隔线性支持向量机</vt:lpstr>
      <vt:lpstr>软间隔线性支持向量机</vt:lpstr>
      <vt:lpstr>软间隔线性支持向量机</vt:lpstr>
      <vt:lpstr>软间隔线性支持向量机</vt:lpstr>
      <vt:lpstr>软间隔线性支持向量机</vt:lpstr>
      <vt:lpstr>软间隔线性支持向量机</vt:lpstr>
      <vt:lpstr>软间隔线性支持向量机</vt:lpstr>
      <vt:lpstr>软间隔线性支持向量机</vt:lpstr>
      <vt:lpstr>软间隔线性支持向量机</vt:lpstr>
      <vt:lpstr>软间隔线性支持向量机</vt:lpstr>
      <vt:lpstr>软间隔线性支持向量机</vt:lpstr>
      <vt:lpstr>软间隔线性支持向量机</vt:lpstr>
      <vt:lpstr>软间隔线性支持向量机</vt:lpstr>
      <vt:lpstr>软间隔线性支持向量机</vt:lpstr>
      <vt:lpstr>软间隔线性支持向量机</vt:lpstr>
      <vt:lpstr>软间隔线性支持向量机</vt:lpstr>
      <vt:lpstr>软间隔线性支持向量机</vt:lpstr>
      <vt:lpstr>软间隔线性支持向量机</vt:lpstr>
      <vt:lpstr>支持向量机</vt:lpstr>
      <vt:lpstr>非线性支持向量机</vt:lpstr>
      <vt:lpstr>非线性支持向量机</vt:lpstr>
      <vt:lpstr>非线性支持向量机</vt:lpstr>
      <vt:lpstr>非线性支持向量机</vt:lpstr>
      <vt:lpstr>非线性支持向量机</vt:lpstr>
      <vt:lpstr>非线性支持向量机</vt:lpstr>
      <vt:lpstr>非线性支持向量机</vt:lpstr>
      <vt:lpstr>非线性支持向量机</vt:lpstr>
      <vt:lpstr>非线性支持向量机</vt:lpstr>
      <vt:lpstr>非线性支持向量机</vt:lpstr>
      <vt:lpstr>非线性支持向量机</vt:lpstr>
      <vt:lpstr>非线性支持向量机</vt:lpstr>
      <vt:lpstr>非线性支持向量机</vt:lpstr>
      <vt:lpstr>非线性支持向量机</vt:lpstr>
      <vt:lpstr>非线性支持向量机</vt:lpstr>
      <vt:lpstr>非线性支持向量机</vt:lpstr>
      <vt:lpstr>非线性支持向量机</vt:lpstr>
      <vt:lpstr>非线性支持向量机</vt:lpstr>
      <vt:lpstr>非线性支持向量机</vt:lpstr>
      <vt:lpstr>非线性支持向量机</vt:lpstr>
      <vt:lpstr>非线性支持向量机</vt:lpstr>
      <vt:lpstr>非线性支持向量机</vt:lpstr>
      <vt:lpstr>非线性支持向量机</vt:lpstr>
      <vt:lpstr>非线性支持向量机</vt:lpstr>
      <vt:lpstr>非线性支持向量机</vt:lpstr>
      <vt:lpstr>非线性支持向量机</vt:lpstr>
      <vt:lpstr>非线性支持向量机</vt:lpstr>
      <vt:lpstr>非线性支持向量机</vt:lpstr>
      <vt:lpstr>支持向量机</vt:lpstr>
      <vt:lpstr>支持向量机模型求解</vt:lpstr>
      <vt:lpstr>支持向量机模型求解</vt:lpstr>
      <vt:lpstr>支持向量机模型求解</vt:lpstr>
      <vt:lpstr>支持向量机模型求解</vt:lpstr>
      <vt:lpstr>支持向量机模型求解</vt:lpstr>
      <vt:lpstr>支持向量机模型求解</vt:lpstr>
      <vt:lpstr>支持向量机模型求解</vt:lpstr>
      <vt:lpstr>支持向量机模型求解</vt:lpstr>
      <vt:lpstr>支持向量机模型求解</vt:lpstr>
      <vt:lpstr>支持向量机模型求解</vt:lpstr>
      <vt:lpstr>支持向量机模型求解</vt:lpstr>
      <vt:lpstr>支持向量机模型求解</vt:lpstr>
      <vt:lpstr>支持向量机模型求解</vt:lpstr>
      <vt:lpstr>支持向量机</vt:lpstr>
      <vt:lpstr>支持向量机</vt:lpstr>
      <vt:lpstr>支持向量机</vt:lpstr>
      <vt:lpstr>支持向量机</vt:lpstr>
      <vt:lpstr>支持向量机</vt:lpstr>
      <vt:lpstr>支持向量机</vt:lpstr>
      <vt:lpstr>支持向量机</vt:lpstr>
      <vt:lpstr>支持向量机</vt:lpstr>
      <vt:lpstr>支持向量机</vt:lpstr>
      <vt:lpstr>支持向量机</vt:lpstr>
      <vt:lpstr>支持向量机</vt:lpstr>
      <vt:lpstr>支持向量机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Di Huang</dc:creator>
  <cp:lastModifiedBy>l zy</cp:lastModifiedBy>
  <cp:revision>882</cp:revision>
  <dcterms:created xsi:type="dcterms:W3CDTF">2016-02-16T07:55:59Z</dcterms:created>
  <dcterms:modified xsi:type="dcterms:W3CDTF">2021-05-19T12:28:49Z</dcterms:modified>
</cp:coreProperties>
</file>